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256" r:id="rId2"/>
    <p:sldId id="330" r:id="rId3"/>
    <p:sldId id="331" r:id="rId4"/>
    <p:sldId id="327" r:id="rId5"/>
    <p:sldId id="328" r:id="rId6"/>
    <p:sldId id="273" r:id="rId7"/>
    <p:sldId id="324" r:id="rId8"/>
    <p:sldId id="267" r:id="rId9"/>
    <p:sldId id="261" r:id="rId10"/>
    <p:sldId id="325" r:id="rId11"/>
    <p:sldId id="285" r:id="rId12"/>
    <p:sldId id="319" r:id="rId13"/>
    <p:sldId id="258" r:id="rId14"/>
    <p:sldId id="265" r:id="rId15"/>
    <p:sldId id="332" r:id="rId16"/>
    <p:sldId id="326" r:id="rId17"/>
    <p:sldId id="266" r:id="rId18"/>
    <p:sldId id="329" r:id="rId19"/>
    <p:sldId id="333" r:id="rId20"/>
    <p:sldId id="334" r:id="rId21"/>
    <p:sldId id="335" r:id="rId22"/>
    <p:sldId id="337" r:id="rId23"/>
    <p:sldId id="336" r:id="rId24"/>
    <p:sldId id="268" r:id="rId25"/>
    <p:sldId id="257" r:id="rId26"/>
    <p:sldId id="288" r:id="rId27"/>
    <p:sldId id="282" r:id="rId28"/>
    <p:sldId id="289" r:id="rId29"/>
    <p:sldId id="290" r:id="rId30"/>
    <p:sldId id="291" r:id="rId31"/>
    <p:sldId id="262" r:id="rId32"/>
    <p:sldId id="259" r:id="rId33"/>
    <p:sldId id="338" r:id="rId34"/>
  </p:sldIdLst>
  <p:sldSz cx="12192000" cy="6858000"/>
  <p:notesSz cx="6858000" cy="9144000"/>
  <p:defaultTextStyle>
    <a:defPPr>
      <a:defRPr lang="en-US"/>
    </a:defPPr>
    <a:lvl1pPr marL="0" indent="0" algn="l" defTabSz="914400">
      <a:defRPr sz="1800" kern="1200">
        <a:solidFill>
          <a:schemeClr val="tx1"/>
        </a:soli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503" autoAdjust="0"/>
    <p:restoredTop sz="94658"/>
  </p:normalViewPr>
  <p:slideViewPr>
    <p:cSldViewPr snapToGrid="0">
      <p:cViewPr varScale="1">
        <p:scale>
          <a:sx n="67" d="100"/>
          <a:sy n="67" d="100"/>
        </p:scale>
        <p:origin x="80"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Holmes" userId="6c8edbd2-c0b2-4c66-afa3-4f0e88cedf7d" providerId="ADAL" clId="{653650A4-5789-48A6-A717-CF5D03FEAD63}"/>
    <pc:docChg chg="addSld modSld sldOrd">
      <pc:chgData name="Sarah Holmes" userId="6c8edbd2-c0b2-4c66-afa3-4f0e88cedf7d" providerId="ADAL" clId="{653650A4-5789-48A6-A717-CF5D03FEAD63}" dt="2026-10-12T09:09:16.002" v="48" actId="1076"/>
      <pc:docMkLst>
        <pc:docMk/>
      </pc:docMkLst>
      <pc:sldChg chg="ord">
        <pc:chgData name="Sarah Holmes" userId="6c8edbd2-c0b2-4c66-afa3-4f0e88cedf7d" providerId="ADAL" clId="{653650A4-5789-48A6-A717-CF5D03FEAD63}" dt="2026-10-02T21:33:01.382" v="17"/>
        <pc:sldMkLst>
          <pc:docMk/>
          <pc:sldMk cId="737799551" sldId="257"/>
        </pc:sldMkLst>
      </pc:sldChg>
      <pc:sldChg chg="ord">
        <pc:chgData name="Sarah Holmes" userId="6c8edbd2-c0b2-4c66-afa3-4f0e88cedf7d" providerId="ADAL" clId="{653650A4-5789-48A6-A717-CF5D03FEAD63}" dt="2026-10-02T21:56:47.691" v="30"/>
        <pc:sldMkLst>
          <pc:docMk/>
          <pc:sldMk cId="1293819531" sldId="258"/>
        </pc:sldMkLst>
      </pc:sldChg>
      <pc:sldChg chg="ord">
        <pc:chgData name="Sarah Holmes" userId="6c8edbd2-c0b2-4c66-afa3-4f0e88cedf7d" providerId="ADAL" clId="{653650A4-5789-48A6-A717-CF5D03FEAD63}" dt="2026-10-02T21:55:46.328" v="29"/>
        <pc:sldMkLst>
          <pc:docMk/>
          <pc:sldMk cId="9681910" sldId="261"/>
        </pc:sldMkLst>
      </pc:sldChg>
      <pc:sldChg chg="ord">
        <pc:chgData name="Sarah Holmes" userId="6c8edbd2-c0b2-4c66-afa3-4f0e88cedf7d" providerId="ADAL" clId="{653650A4-5789-48A6-A717-CF5D03FEAD63}" dt="2026-10-02T20:52:40.274" v="1"/>
        <pc:sldMkLst>
          <pc:docMk/>
          <pc:sldMk cId="362518073" sldId="262"/>
        </pc:sldMkLst>
      </pc:sldChg>
      <pc:sldChg chg="add ord">
        <pc:chgData name="Sarah Holmes" userId="6c8edbd2-c0b2-4c66-afa3-4f0e88cedf7d" providerId="ADAL" clId="{653650A4-5789-48A6-A717-CF5D03FEAD63}" dt="2026-10-02T21:53:51.663" v="27"/>
        <pc:sldMkLst>
          <pc:docMk/>
          <pc:sldMk cId="4240802542" sldId="265"/>
        </pc:sldMkLst>
      </pc:sldChg>
      <pc:sldChg chg="add">
        <pc:chgData name="Sarah Holmes" userId="6c8edbd2-c0b2-4c66-afa3-4f0e88cedf7d" providerId="ADAL" clId="{653650A4-5789-48A6-A717-CF5D03FEAD63}" dt="2026-10-02T21:57:54.359" v="32"/>
        <pc:sldMkLst>
          <pc:docMk/>
          <pc:sldMk cId="404214441" sldId="266"/>
        </pc:sldMkLst>
      </pc:sldChg>
      <pc:sldChg chg="add ord setBg">
        <pc:chgData name="Sarah Holmes" userId="6c8edbd2-c0b2-4c66-afa3-4f0e88cedf7d" providerId="ADAL" clId="{653650A4-5789-48A6-A717-CF5D03FEAD63}" dt="2026-10-02T21:55:39.430" v="28"/>
        <pc:sldMkLst>
          <pc:docMk/>
          <pc:sldMk cId="385052067" sldId="267"/>
        </pc:sldMkLst>
      </pc:sldChg>
      <pc:sldChg chg="addSp modSp add mod">
        <pc:chgData name="Sarah Holmes" userId="6c8edbd2-c0b2-4c66-afa3-4f0e88cedf7d" providerId="ADAL" clId="{653650A4-5789-48A6-A717-CF5D03FEAD63}" dt="2026-10-12T09:09:16.002" v="48" actId="1076"/>
        <pc:sldMkLst>
          <pc:docMk/>
          <pc:sldMk cId="584171240" sldId="268"/>
        </pc:sldMkLst>
        <pc:picChg chg="add mod">
          <ac:chgData name="Sarah Holmes" userId="6c8edbd2-c0b2-4c66-afa3-4f0e88cedf7d" providerId="ADAL" clId="{653650A4-5789-48A6-A717-CF5D03FEAD63}" dt="2026-10-12T09:09:16.002" v="48" actId="1076"/>
          <ac:picMkLst>
            <pc:docMk/>
            <pc:sldMk cId="584171240" sldId="268"/>
            <ac:picMk id="10" creationId="{6A37E968-9C72-2B42-F8A1-2093642700E4}"/>
          </ac:picMkLst>
        </pc:picChg>
      </pc:sldChg>
      <pc:sldChg chg="add">
        <pc:chgData name="Sarah Holmes" userId="6c8edbd2-c0b2-4c66-afa3-4f0e88cedf7d" providerId="ADAL" clId="{653650A4-5789-48A6-A717-CF5D03FEAD63}" dt="2026-10-02T21:29:41.230" v="12"/>
        <pc:sldMkLst>
          <pc:docMk/>
          <pc:sldMk cId="3264637161" sldId="273"/>
        </pc:sldMkLst>
      </pc:sldChg>
      <pc:sldChg chg="add">
        <pc:chgData name="Sarah Holmes" userId="6c8edbd2-c0b2-4c66-afa3-4f0e88cedf7d" providerId="ADAL" clId="{653650A4-5789-48A6-A717-CF5D03FEAD63}" dt="2026-10-03T08:47:59.956" v="42"/>
        <pc:sldMkLst>
          <pc:docMk/>
          <pc:sldMk cId="3886056244" sldId="282"/>
        </pc:sldMkLst>
      </pc:sldChg>
      <pc:sldChg chg="add">
        <pc:chgData name="Sarah Holmes" userId="6c8edbd2-c0b2-4c66-afa3-4f0e88cedf7d" providerId="ADAL" clId="{653650A4-5789-48A6-A717-CF5D03FEAD63}" dt="2026-10-02T21:31:41.044" v="15"/>
        <pc:sldMkLst>
          <pc:docMk/>
          <pc:sldMk cId="3922767545" sldId="285"/>
        </pc:sldMkLst>
      </pc:sldChg>
      <pc:sldChg chg="delSp add">
        <pc:chgData name="Sarah Holmes" userId="6c8edbd2-c0b2-4c66-afa3-4f0e88cedf7d" providerId="ADAL" clId="{653650A4-5789-48A6-A717-CF5D03FEAD63}" dt="2026-10-03T08:47:59.956" v="42"/>
        <pc:sldMkLst>
          <pc:docMk/>
          <pc:sldMk cId="645998782" sldId="288"/>
        </pc:sldMkLst>
      </pc:sldChg>
      <pc:sldChg chg="delSp add">
        <pc:chgData name="Sarah Holmes" userId="6c8edbd2-c0b2-4c66-afa3-4f0e88cedf7d" providerId="ADAL" clId="{653650A4-5789-48A6-A717-CF5D03FEAD63}" dt="2026-10-03T08:47:59.956" v="42"/>
        <pc:sldMkLst>
          <pc:docMk/>
          <pc:sldMk cId="3744479757" sldId="289"/>
        </pc:sldMkLst>
      </pc:sldChg>
      <pc:sldChg chg="delSp add">
        <pc:chgData name="Sarah Holmes" userId="6c8edbd2-c0b2-4c66-afa3-4f0e88cedf7d" providerId="ADAL" clId="{653650A4-5789-48A6-A717-CF5D03FEAD63}" dt="2026-10-03T08:47:59.956" v="42"/>
        <pc:sldMkLst>
          <pc:docMk/>
          <pc:sldMk cId="1422940478" sldId="290"/>
        </pc:sldMkLst>
      </pc:sldChg>
      <pc:sldChg chg="delSp add">
        <pc:chgData name="Sarah Holmes" userId="6c8edbd2-c0b2-4c66-afa3-4f0e88cedf7d" providerId="ADAL" clId="{653650A4-5789-48A6-A717-CF5D03FEAD63}" dt="2026-10-03T08:47:59.956" v="42"/>
        <pc:sldMkLst>
          <pc:docMk/>
          <pc:sldMk cId="175123868" sldId="291"/>
        </pc:sldMkLst>
      </pc:sldChg>
      <pc:sldChg chg="add">
        <pc:chgData name="Sarah Holmes" userId="6c8edbd2-c0b2-4c66-afa3-4f0e88cedf7d" providerId="ADAL" clId="{653650A4-5789-48A6-A717-CF5D03FEAD63}" dt="2026-10-02T21:32:42.713" v="16"/>
        <pc:sldMkLst>
          <pc:docMk/>
          <pc:sldMk cId="2716117079" sldId="319"/>
        </pc:sldMkLst>
      </pc:sldChg>
      <pc:sldChg chg="add">
        <pc:chgData name="Sarah Holmes" userId="6c8edbd2-c0b2-4c66-afa3-4f0e88cedf7d" providerId="ADAL" clId="{653650A4-5789-48A6-A717-CF5D03FEAD63}" dt="2026-10-02T21:29:41.230" v="12"/>
        <pc:sldMkLst>
          <pc:docMk/>
          <pc:sldMk cId="2310465654" sldId="324"/>
        </pc:sldMkLst>
      </pc:sldChg>
      <pc:sldChg chg="add ord setBg">
        <pc:chgData name="Sarah Holmes" userId="6c8edbd2-c0b2-4c66-afa3-4f0e88cedf7d" providerId="ADAL" clId="{653650A4-5789-48A6-A717-CF5D03FEAD63}" dt="2026-10-02T21:30:40.594" v="14"/>
        <pc:sldMkLst>
          <pc:docMk/>
          <pc:sldMk cId="3550136481" sldId="325"/>
        </pc:sldMkLst>
      </pc:sldChg>
      <pc:sldChg chg="add ord setBg">
        <pc:chgData name="Sarah Holmes" userId="6c8edbd2-c0b2-4c66-afa3-4f0e88cedf7d" providerId="ADAL" clId="{653650A4-5789-48A6-A717-CF5D03FEAD63}" dt="2026-10-02T21:36:44.461" v="22"/>
        <pc:sldMkLst>
          <pc:docMk/>
          <pc:sldMk cId="15270129" sldId="326"/>
        </pc:sldMkLst>
      </pc:sldChg>
      <pc:sldChg chg="add ord">
        <pc:chgData name="Sarah Holmes" userId="6c8edbd2-c0b2-4c66-afa3-4f0e88cedf7d" providerId="ADAL" clId="{653650A4-5789-48A6-A717-CF5D03FEAD63}" dt="2026-10-02T21:35:12.450" v="21"/>
        <pc:sldMkLst>
          <pc:docMk/>
          <pc:sldMk cId="3566406122" sldId="327"/>
        </pc:sldMkLst>
      </pc:sldChg>
      <pc:sldChg chg="add">
        <pc:chgData name="Sarah Holmes" userId="6c8edbd2-c0b2-4c66-afa3-4f0e88cedf7d" providerId="ADAL" clId="{653650A4-5789-48A6-A717-CF5D03FEAD63}" dt="2026-10-02T21:41:51.181" v="23"/>
        <pc:sldMkLst>
          <pc:docMk/>
          <pc:sldMk cId="3911892351" sldId="328"/>
        </pc:sldMkLst>
      </pc:sldChg>
      <pc:sldChg chg="add">
        <pc:chgData name="Sarah Holmes" userId="6c8edbd2-c0b2-4c66-afa3-4f0e88cedf7d" providerId="ADAL" clId="{653650A4-5789-48A6-A717-CF5D03FEAD63}" dt="2026-10-02T21:57:54.359" v="32"/>
        <pc:sldMkLst>
          <pc:docMk/>
          <pc:sldMk cId="1054159961" sldId="329"/>
        </pc:sldMkLst>
      </pc:sldChg>
      <pc:sldChg chg="delSp add setBg">
        <pc:chgData name="Sarah Holmes" userId="6c8edbd2-c0b2-4c66-afa3-4f0e88cedf7d" providerId="ADAL" clId="{653650A4-5789-48A6-A717-CF5D03FEAD63}" dt="2026-10-02T21:52:36.030" v="26"/>
        <pc:sldMkLst>
          <pc:docMk/>
          <pc:sldMk cId="1968376815" sldId="330"/>
        </pc:sldMkLst>
      </pc:sldChg>
      <pc:sldChg chg="add">
        <pc:chgData name="Sarah Holmes" userId="6c8edbd2-c0b2-4c66-afa3-4f0e88cedf7d" providerId="ADAL" clId="{653650A4-5789-48A6-A717-CF5D03FEAD63}" dt="2026-10-02T21:52:36.030" v="26"/>
        <pc:sldMkLst>
          <pc:docMk/>
          <pc:sldMk cId="826691626" sldId="331"/>
        </pc:sldMkLst>
      </pc:sldChg>
      <pc:sldChg chg="add">
        <pc:chgData name="Sarah Holmes" userId="6c8edbd2-c0b2-4c66-afa3-4f0e88cedf7d" providerId="ADAL" clId="{653650A4-5789-48A6-A717-CF5D03FEAD63}" dt="2026-10-02T21:57:32.611" v="31"/>
        <pc:sldMkLst>
          <pc:docMk/>
          <pc:sldMk cId="1743721385" sldId="332"/>
        </pc:sldMkLst>
      </pc:sldChg>
      <pc:sldChg chg="modSp add ord">
        <pc:chgData name="Sarah Holmes" userId="6c8edbd2-c0b2-4c66-afa3-4f0e88cedf7d" providerId="ADAL" clId="{653650A4-5789-48A6-A717-CF5D03FEAD63}" dt="2026-10-02T21:59:03.361" v="36"/>
        <pc:sldMkLst>
          <pc:docMk/>
          <pc:sldMk cId="1431788286" sldId="333"/>
        </pc:sldMkLst>
        <pc:spChg chg="mod">
          <ac:chgData name="Sarah Holmes" userId="6c8edbd2-c0b2-4c66-afa3-4f0e88cedf7d" providerId="ADAL" clId="{653650A4-5789-48A6-A717-CF5D03FEAD63}" dt="2026-10-02T21:58:28.534" v="34"/>
          <ac:spMkLst>
            <pc:docMk/>
            <pc:sldMk cId="1431788286" sldId="333"/>
            <ac:spMk id="9" creationId="{69D0E016-235E-F72B-CE39-70BC579AA3CA}"/>
          </ac:spMkLst>
        </pc:spChg>
      </pc:sldChg>
      <pc:sldChg chg="modSp add">
        <pc:chgData name="Sarah Holmes" userId="6c8edbd2-c0b2-4c66-afa3-4f0e88cedf7d" providerId="ADAL" clId="{653650A4-5789-48A6-A717-CF5D03FEAD63}" dt="2026-10-02T21:59:26.372" v="37"/>
        <pc:sldMkLst>
          <pc:docMk/>
          <pc:sldMk cId="2364357582" sldId="334"/>
        </pc:sldMkLst>
        <pc:spChg chg="mod">
          <ac:chgData name="Sarah Holmes" userId="6c8edbd2-c0b2-4c66-afa3-4f0e88cedf7d" providerId="ADAL" clId="{653650A4-5789-48A6-A717-CF5D03FEAD63}" dt="2026-10-02T21:59:26.372" v="37"/>
          <ac:spMkLst>
            <pc:docMk/>
            <pc:sldMk cId="2364357582" sldId="334"/>
            <ac:spMk id="9" creationId="{8600682F-5A81-BBC9-5DD0-62AF24AF0C20}"/>
          </ac:spMkLst>
        </pc:spChg>
      </pc:sldChg>
      <pc:sldChg chg="modSp add">
        <pc:chgData name="Sarah Holmes" userId="6c8edbd2-c0b2-4c66-afa3-4f0e88cedf7d" providerId="ADAL" clId="{653650A4-5789-48A6-A717-CF5D03FEAD63}" dt="2026-10-02T22:00:06.690" v="39"/>
        <pc:sldMkLst>
          <pc:docMk/>
          <pc:sldMk cId="447296441" sldId="335"/>
        </pc:sldMkLst>
        <pc:spChg chg="mod">
          <ac:chgData name="Sarah Holmes" userId="6c8edbd2-c0b2-4c66-afa3-4f0e88cedf7d" providerId="ADAL" clId="{653650A4-5789-48A6-A717-CF5D03FEAD63}" dt="2026-10-02T22:00:06.690" v="39"/>
          <ac:spMkLst>
            <pc:docMk/>
            <pc:sldMk cId="447296441" sldId="335"/>
            <ac:spMk id="9" creationId="{002AE338-35BD-CFBA-F013-F91D0068EDFE}"/>
          </ac:spMkLst>
        </pc:spChg>
      </pc:sldChg>
      <pc:sldChg chg="modSp">
        <pc:chgData name="Sarah Holmes" userId="6c8edbd2-c0b2-4c66-afa3-4f0e88cedf7d" providerId="ADAL" clId="{653650A4-5789-48A6-A717-CF5D03FEAD63}" dt="2026-10-02T22:00:57.108" v="40"/>
        <pc:sldMkLst>
          <pc:docMk/>
          <pc:sldMk cId="1004280832" sldId="336"/>
        </pc:sldMkLst>
      </pc:sldChg>
      <pc:sldChg chg="modSp">
        <pc:chgData name="Sarah Holmes" userId="6c8edbd2-c0b2-4c66-afa3-4f0e88cedf7d" providerId="ADAL" clId="{653650A4-5789-48A6-A717-CF5D03FEAD63}" dt="2026-10-02T22:01:29.664" v="41"/>
        <pc:sldMkLst>
          <pc:docMk/>
          <pc:sldMk cId="108218407" sldId="337"/>
        </pc:sldMkLst>
      </pc:sldChg>
      <pc:sldChg chg="add setBg">
        <pc:chgData name="Sarah Holmes" userId="6c8edbd2-c0b2-4c66-afa3-4f0e88cedf7d" providerId="ADAL" clId="{653650A4-5789-48A6-A717-CF5D03FEAD63}" dt="2026-10-03T08:51:06.937" v="43"/>
        <pc:sldMkLst>
          <pc:docMk/>
          <pc:sldMk cId="157423551" sldId="33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D1B2F6-A255-4029-98CF-7BF1D86D3FB7}" type="doc">
      <dgm:prSet loTypeId="urn:microsoft.com/office/officeart/2005/8/layout/process4" loCatId="process" qsTypeId="urn:microsoft.com/office/officeart/2005/8/quickstyle/simple1" qsCatId="simple" csTypeId="urn:microsoft.com/office/officeart/2005/8/colors/accent4_2" csCatId="accent4" phldr="1"/>
      <dgm:spPr/>
      <dgm:t>
        <a:bodyPr/>
        <a:lstStyle/>
        <a:p>
          <a:endParaRPr lang="en-GB"/>
        </a:p>
      </dgm:t>
    </dgm:pt>
    <dgm:pt modelId="{72DCB06D-130E-47F0-9141-D8F41227B87D}">
      <dgm:prSet phldrT="[Text]"/>
      <dgm:spPr/>
      <dgm:t>
        <a:bodyPr/>
        <a:lstStyle/>
        <a:p>
          <a:r>
            <a:rPr lang="en-GB" b="1" dirty="0"/>
            <a:t>Initial Exploratory Study (2022)</a:t>
          </a:r>
        </a:p>
      </dgm:t>
    </dgm:pt>
    <dgm:pt modelId="{738A04F9-CCED-4C07-9C14-93C5B539E39E}" type="parTrans" cxnId="{FEDE45DD-7ABF-4544-8936-22A3AC14CA7E}">
      <dgm:prSet/>
      <dgm:spPr/>
      <dgm:t>
        <a:bodyPr/>
        <a:lstStyle/>
        <a:p>
          <a:endParaRPr lang="en-GB"/>
        </a:p>
      </dgm:t>
    </dgm:pt>
    <dgm:pt modelId="{72718FD5-872C-4255-BD6A-57D9FFB4332A}" type="sibTrans" cxnId="{FEDE45DD-7ABF-4544-8936-22A3AC14CA7E}">
      <dgm:prSet/>
      <dgm:spPr/>
      <dgm:t>
        <a:bodyPr/>
        <a:lstStyle/>
        <a:p>
          <a:endParaRPr lang="en-GB"/>
        </a:p>
      </dgm:t>
    </dgm:pt>
    <dgm:pt modelId="{4DA17277-4944-43D7-B874-35DDA5D7124E}">
      <dgm:prSet phldrT="[Text]" custT="1"/>
      <dgm:spPr/>
      <dgm:t>
        <a:bodyPr/>
        <a:lstStyle/>
        <a:p>
          <a:r>
            <a:rPr lang="en-GB" sz="2000" dirty="0"/>
            <a:t>Grandparent focus groups (n=22)</a:t>
          </a:r>
        </a:p>
      </dgm:t>
    </dgm:pt>
    <dgm:pt modelId="{7DBCB816-7005-45EF-9540-6B4E01F99EA9}" type="parTrans" cxnId="{D93458DF-2736-4D74-8122-4ACDE4AE102E}">
      <dgm:prSet/>
      <dgm:spPr/>
      <dgm:t>
        <a:bodyPr/>
        <a:lstStyle/>
        <a:p>
          <a:endParaRPr lang="en-GB"/>
        </a:p>
      </dgm:t>
    </dgm:pt>
    <dgm:pt modelId="{6BC645D8-6F9B-429C-811B-4B1DCA304B87}" type="sibTrans" cxnId="{D93458DF-2736-4D74-8122-4ACDE4AE102E}">
      <dgm:prSet/>
      <dgm:spPr/>
      <dgm:t>
        <a:bodyPr/>
        <a:lstStyle/>
        <a:p>
          <a:endParaRPr lang="en-GB"/>
        </a:p>
      </dgm:t>
    </dgm:pt>
    <dgm:pt modelId="{A09713CB-AC5C-42E2-B0C6-2FF5BB13DD91}">
      <dgm:prSet phldrT="[Text]" custT="1"/>
      <dgm:spPr/>
      <dgm:t>
        <a:bodyPr/>
        <a:lstStyle/>
        <a:p>
          <a:r>
            <a:rPr lang="en-GB" sz="2000" dirty="0"/>
            <a:t>Christian media (n=7), resourcing orgs (n=6) and denominations (n=11)</a:t>
          </a:r>
        </a:p>
      </dgm:t>
    </dgm:pt>
    <dgm:pt modelId="{E5B971F4-1856-4565-B649-842108AFD834}" type="parTrans" cxnId="{A987FC47-2FBA-4747-A826-28E20C8F16B3}">
      <dgm:prSet/>
      <dgm:spPr/>
      <dgm:t>
        <a:bodyPr/>
        <a:lstStyle/>
        <a:p>
          <a:endParaRPr lang="en-GB"/>
        </a:p>
      </dgm:t>
    </dgm:pt>
    <dgm:pt modelId="{00779C5D-5F67-44EA-B75C-9D41D1776D16}" type="sibTrans" cxnId="{A987FC47-2FBA-4747-A826-28E20C8F16B3}">
      <dgm:prSet/>
      <dgm:spPr/>
      <dgm:t>
        <a:bodyPr/>
        <a:lstStyle/>
        <a:p>
          <a:endParaRPr lang="en-GB"/>
        </a:p>
      </dgm:t>
    </dgm:pt>
    <dgm:pt modelId="{9C8FD372-684C-4264-9800-6D193D2EE730}">
      <dgm:prSet phldrT="[Text]"/>
      <dgm:spPr/>
      <dgm:t>
        <a:bodyPr/>
        <a:lstStyle/>
        <a:p>
          <a:r>
            <a:rPr lang="en-GB" b="1" dirty="0"/>
            <a:t>Taking the Pulse (2024)</a:t>
          </a:r>
        </a:p>
      </dgm:t>
    </dgm:pt>
    <dgm:pt modelId="{E1D44603-B103-4D88-923B-D2C8BCC8227F}" type="parTrans" cxnId="{60622DA5-83EB-4D6B-9CF9-26C838A93223}">
      <dgm:prSet/>
      <dgm:spPr/>
      <dgm:t>
        <a:bodyPr/>
        <a:lstStyle/>
        <a:p>
          <a:endParaRPr lang="en-GB"/>
        </a:p>
      </dgm:t>
    </dgm:pt>
    <dgm:pt modelId="{487968F4-3515-4FE0-9C7C-034BAD77FC30}" type="sibTrans" cxnId="{60622DA5-83EB-4D6B-9CF9-26C838A93223}">
      <dgm:prSet/>
      <dgm:spPr/>
      <dgm:t>
        <a:bodyPr/>
        <a:lstStyle/>
        <a:p>
          <a:endParaRPr lang="en-GB"/>
        </a:p>
      </dgm:t>
    </dgm:pt>
    <dgm:pt modelId="{6AAEA22E-5E0D-4555-B8D1-B7AD4B211DFD}">
      <dgm:prSet phldrT="[Text]" custT="1"/>
      <dgm:spPr/>
      <dgm:t>
        <a:bodyPr/>
        <a:lstStyle/>
        <a:p>
          <a:r>
            <a:rPr lang="en-GB" sz="2000" dirty="0"/>
            <a:t>Online survey of Christian grandparents (n=140)</a:t>
          </a:r>
        </a:p>
      </dgm:t>
    </dgm:pt>
    <dgm:pt modelId="{0B2BE467-0B84-4538-A312-00540FC43184}" type="parTrans" cxnId="{9295EF46-DFB3-4A36-9512-38C9162B5ACB}">
      <dgm:prSet/>
      <dgm:spPr/>
      <dgm:t>
        <a:bodyPr/>
        <a:lstStyle/>
        <a:p>
          <a:endParaRPr lang="en-GB"/>
        </a:p>
      </dgm:t>
    </dgm:pt>
    <dgm:pt modelId="{A256B7BA-60B5-425F-80B8-702F05F8F7C3}" type="sibTrans" cxnId="{9295EF46-DFB3-4A36-9512-38C9162B5ACB}">
      <dgm:prSet/>
      <dgm:spPr/>
      <dgm:t>
        <a:bodyPr/>
        <a:lstStyle/>
        <a:p>
          <a:endParaRPr lang="en-GB"/>
        </a:p>
      </dgm:t>
    </dgm:pt>
    <dgm:pt modelId="{CB556945-FF3F-4754-815F-656741BCF425}">
      <dgm:prSet phldrT="[Text]"/>
      <dgm:spPr/>
      <dgm:t>
        <a:bodyPr/>
        <a:lstStyle/>
        <a:p>
          <a:r>
            <a:rPr lang="en-GB" b="1"/>
            <a:t>Grandparenting for Faith courses (2025-2026)</a:t>
          </a:r>
        </a:p>
      </dgm:t>
    </dgm:pt>
    <dgm:pt modelId="{A09F031D-A60B-45CC-AD96-0AFA738BE79C}" type="parTrans" cxnId="{571130FC-6912-4834-ABE1-93B048B50A5D}">
      <dgm:prSet/>
      <dgm:spPr/>
      <dgm:t>
        <a:bodyPr/>
        <a:lstStyle/>
        <a:p>
          <a:endParaRPr lang="en-GB"/>
        </a:p>
      </dgm:t>
    </dgm:pt>
    <dgm:pt modelId="{20637D18-9093-44C7-BFFB-211689BB4906}" type="sibTrans" cxnId="{571130FC-6912-4834-ABE1-93B048B50A5D}">
      <dgm:prSet/>
      <dgm:spPr/>
      <dgm:t>
        <a:bodyPr/>
        <a:lstStyle/>
        <a:p>
          <a:endParaRPr lang="en-GB"/>
        </a:p>
      </dgm:t>
    </dgm:pt>
    <dgm:pt modelId="{53EC4A65-EE77-43B4-ADDE-62AFD2C6AE1C}">
      <dgm:prSet phldrT="[Text]" custT="1"/>
      <dgm:spPr/>
      <dgm:t>
        <a:bodyPr/>
        <a:lstStyle/>
        <a:p>
          <a:r>
            <a:rPr lang="en-GB" sz="2000" dirty="0"/>
            <a:t>Course for Christian grandparents and grandparent-figures</a:t>
          </a:r>
        </a:p>
      </dgm:t>
    </dgm:pt>
    <dgm:pt modelId="{E6413371-EB97-4BE3-A5ED-77CAB19854FA}" type="parTrans" cxnId="{BE14F6AE-8DCD-420E-B29C-723CBB80F9A0}">
      <dgm:prSet/>
      <dgm:spPr/>
      <dgm:t>
        <a:bodyPr/>
        <a:lstStyle/>
        <a:p>
          <a:endParaRPr lang="en-GB"/>
        </a:p>
      </dgm:t>
    </dgm:pt>
    <dgm:pt modelId="{3D99AA01-D899-4A7B-932B-05410894ED5C}" type="sibTrans" cxnId="{BE14F6AE-8DCD-420E-B29C-723CBB80F9A0}">
      <dgm:prSet/>
      <dgm:spPr/>
      <dgm:t>
        <a:bodyPr/>
        <a:lstStyle/>
        <a:p>
          <a:endParaRPr lang="en-GB"/>
        </a:p>
      </dgm:t>
    </dgm:pt>
    <dgm:pt modelId="{636BC3B0-9B1D-45F0-8F6B-8B87371543EA}">
      <dgm:prSet phldrT="[Text]" custT="1"/>
      <dgm:spPr/>
      <dgm:t>
        <a:bodyPr/>
        <a:lstStyle/>
        <a:p>
          <a:r>
            <a:rPr lang="en-GB" sz="2000" dirty="0"/>
            <a:t>Course for church leadership</a:t>
          </a:r>
        </a:p>
      </dgm:t>
    </dgm:pt>
    <dgm:pt modelId="{758D0B3C-A8D5-411B-A138-77CBF57918E2}" type="parTrans" cxnId="{72BA8680-B8B0-4BBC-81DB-BA374CE671A7}">
      <dgm:prSet/>
      <dgm:spPr/>
      <dgm:t>
        <a:bodyPr/>
        <a:lstStyle/>
        <a:p>
          <a:endParaRPr lang="en-GB"/>
        </a:p>
      </dgm:t>
    </dgm:pt>
    <dgm:pt modelId="{37483243-8E9E-45E7-B338-20DE9FFD269D}" type="sibTrans" cxnId="{72BA8680-B8B0-4BBC-81DB-BA374CE671A7}">
      <dgm:prSet/>
      <dgm:spPr/>
      <dgm:t>
        <a:bodyPr/>
        <a:lstStyle/>
        <a:p>
          <a:endParaRPr lang="en-GB"/>
        </a:p>
      </dgm:t>
    </dgm:pt>
    <dgm:pt modelId="{36984A30-0E0B-4172-8D9A-20A935E96DF1}">
      <dgm:prSet phldrT="[Text]" custT="1"/>
      <dgm:spPr/>
      <dgm:t>
        <a:bodyPr/>
        <a:lstStyle/>
        <a:p>
          <a:r>
            <a:rPr lang="en-GB" sz="2000" dirty="0"/>
            <a:t>Church representatives focus groups (n=17)</a:t>
          </a:r>
        </a:p>
      </dgm:t>
    </dgm:pt>
    <dgm:pt modelId="{B8CAE67D-2EE5-4DB9-BBD1-9682799348D3}" type="parTrans" cxnId="{DF6569AB-DAE0-45DD-8D01-420AD70AB267}">
      <dgm:prSet/>
      <dgm:spPr/>
      <dgm:t>
        <a:bodyPr/>
        <a:lstStyle/>
        <a:p>
          <a:endParaRPr lang="en-GB"/>
        </a:p>
      </dgm:t>
    </dgm:pt>
    <dgm:pt modelId="{50252027-800B-4C85-88ED-92020D349A94}" type="sibTrans" cxnId="{DF6569AB-DAE0-45DD-8D01-420AD70AB267}">
      <dgm:prSet/>
      <dgm:spPr/>
      <dgm:t>
        <a:bodyPr/>
        <a:lstStyle/>
        <a:p>
          <a:endParaRPr lang="en-GB"/>
        </a:p>
      </dgm:t>
    </dgm:pt>
    <dgm:pt modelId="{599141ED-F170-49C2-B0BA-3CFF2AF6E8AB}" type="pres">
      <dgm:prSet presAssocID="{2FD1B2F6-A255-4029-98CF-7BF1D86D3FB7}" presName="Name0" presStyleCnt="0">
        <dgm:presLayoutVars>
          <dgm:dir/>
          <dgm:animLvl val="lvl"/>
          <dgm:resizeHandles val="exact"/>
        </dgm:presLayoutVars>
      </dgm:prSet>
      <dgm:spPr/>
    </dgm:pt>
    <dgm:pt modelId="{9019FAF3-385F-4A9E-BD8F-3A587FFDD70D}" type="pres">
      <dgm:prSet presAssocID="{CB556945-FF3F-4754-815F-656741BCF425}" presName="boxAndChildren" presStyleCnt="0"/>
      <dgm:spPr/>
    </dgm:pt>
    <dgm:pt modelId="{77999825-0F96-42C8-91A8-E482B42E97D2}" type="pres">
      <dgm:prSet presAssocID="{CB556945-FF3F-4754-815F-656741BCF425}" presName="parentTextBox" presStyleLbl="node1" presStyleIdx="0" presStyleCnt="3"/>
      <dgm:spPr/>
    </dgm:pt>
    <dgm:pt modelId="{3E4078E4-5364-4F98-991D-C13FF0668D78}" type="pres">
      <dgm:prSet presAssocID="{CB556945-FF3F-4754-815F-656741BCF425}" presName="entireBox" presStyleLbl="node1" presStyleIdx="0" presStyleCnt="3"/>
      <dgm:spPr/>
    </dgm:pt>
    <dgm:pt modelId="{B6CC8541-A19C-4E2A-B0DF-954A18F751F3}" type="pres">
      <dgm:prSet presAssocID="{CB556945-FF3F-4754-815F-656741BCF425}" presName="descendantBox" presStyleCnt="0"/>
      <dgm:spPr/>
    </dgm:pt>
    <dgm:pt modelId="{A836A52D-777B-4C8D-997F-B6ED3051021A}" type="pres">
      <dgm:prSet presAssocID="{53EC4A65-EE77-43B4-ADDE-62AFD2C6AE1C}" presName="childTextBox" presStyleLbl="fgAccFollowNode1" presStyleIdx="0" presStyleCnt="6">
        <dgm:presLayoutVars>
          <dgm:bulletEnabled val="1"/>
        </dgm:presLayoutVars>
      </dgm:prSet>
      <dgm:spPr/>
    </dgm:pt>
    <dgm:pt modelId="{A362FAEC-8092-4AE5-B6A1-DE9EA2463119}" type="pres">
      <dgm:prSet presAssocID="{636BC3B0-9B1D-45F0-8F6B-8B87371543EA}" presName="childTextBox" presStyleLbl="fgAccFollowNode1" presStyleIdx="1" presStyleCnt="6">
        <dgm:presLayoutVars>
          <dgm:bulletEnabled val="1"/>
        </dgm:presLayoutVars>
      </dgm:prSet>
      <dgm:spPr/>
    </dgm:pt>
    <dgm:pt modelId="{1104EF8F-AEFF-45F6-8F71-DB20A68C42EF}" type="pres">
      <dgm:prSet presAssocID="{487968F4-3515-4FE0-9C7C-034BAD77FC30}" presName="sp" presStyleCnt="0"/>
      <dgm:spPr/>
    </dgm:pt>
    <dgm:pt modelId="{053D9F41-0C37-4A21-B89C-4C1366E3902E}" type="pres">
      <dgm:prSet presAssocID="{9C8FD372-684C-4264-9800-6D193D2EE730}" presName="arrowAndChildren" presStyleCnt="0"/>
      <dgm:spPr/>
    </dgm:pt>
    <dgm:pt modelId="{AA15F799-8C4E-43B5-9F0A-117D42B33EFC}" type="pres">
      <dgm:prSet presAssocID="{9C8FD372-684C-4264-9800-6D193D2EE730}" presName="parentTextArrow" presStyleLbl="node1" presStyleIdx="0" presStyleCnt="3"/>
      <dgm:spPr/>
    </dgm:pt>
    <dgm:pt modelId="{858747E3-0778-499E-B50E-AB728AF830BC}" type="pres">
      <dgm:prSet presAssocID="{9C8FD372-684C-4264-9800-6D193D2EE730}" presName="arrow" presStyleLbl="node1" presStyleIdx="1" presStyleCnt="3"/>
      <dgm:spPr/>
    </dgm:pt>
    <dgm:pt modelId="{79A45786-D0DA-4E17-BF9A-13F693AA23B8}" type="pres">
      <dgm:prSet presAssocID="{9C8FD372-684C-4264-9800-6D193D2EE730}" presName="descendantArrow" presStyleCnt="0"/>
      <dgm:spPr/>
    </dgm:pt>
    <dgm:pt modelId="{CB551866-0315-43BB-8BDF-4A7CE39049CA}" type="pres">
      <dgm:prSet presAssocID="{6AAEA22E-5E0D-4555-B8D1-B7AD4B211DFD}" presName="childTextArrow" presStyleLbl="fgAccFollowNode1" presStyleIdx="2" presStyleCnt="6">
        <dgm:presLayoutVars>
          <dgm:bulletEnabled val="1"/>
        </dgm:presLayoutVars>
      </dgm:prSet>
      <dgm:spPr/>
    </dgm:pt>
    <dgm:pt modelId="{F226F9BF-AE6E-45A2-801C-1B857B360049}" type="pres">
      <dgm:prSet presAssocID="{72718FD5-872C-4255-BD6A-57D9FFB4332A}" presName="sp" presStyleCnt="0"/>
      <dgm:spPr/>
    </dgm:pt>
    <dgm:pt modelId="{52E67185-13B1-4787-A1FC-B6C8C38ED6A2}" type="pres">
      <dgm:prSet presAssocID="{72DCB06D-130E-47F0-9141-D8F41227B87D}" presName="arrowAndChildren" presStyleCnt="0"/>
      <dgm:spPr/>
    </dgm:pt>
    <dgm:pt modelId="{4C03D984-E4AA-4523-82FE-DB68C19B705C}" type="pres">
      <dgm:prSet presAssocID="{72DCB06D-130E-47F0-9141-D8F41227B87D}" presName="parentTextArrow" presStyleLbl="node1" presStyleIdx="1" presStyleCnt="3"/>
      <dgm:spPr/>
    </dgm:pt>
    <dgm:pt modelId="{8F3BF963-C2E4-4FCC-B2D8-15F9041D2816}" type="pres">
      <dgm:prSet presAssocID="{72DCB06D-130E-47F0-9141-D8F41227B87D}" presName="arrow" presStyleLbl="node1" presStyleIdx="2" presStyleCnt="3"/>
      <dgm:spPr/>
    </dgm:pt>
    <dgm:pt modelId="{6F9F5D38-D50C-447C-9C86-20678522E1DE}" type="pres">
      <dgm:prSet presAssocID="{72DCB06D-130E-47F0-9141-D8F41227B87D}" presName="descendantArrow" presStyleCnt="0"/>
      <dgm:spPr/>
    </dgm:pt>
    <dgm:pt modelId="{5C4A0EA0-AB86-45F4-9FE3-ED41AE7FB026}" type="pres">
      <dgm:prSet presAssocID="{4DA17277-4944-43D7-B874-35DDA5D7124E}" presName="childTextArrow" presStyleLbl="fgAccFollowNode1" presStyleIdx="3" presStyleCnt="6">
        <dgm:presLayoutVars>
          <dgm:bulletEnabled val="1"/>
        </dgm:presLayoutVars>
      </dgm:prSet>
      <dgm:spPr/>
    </dgm:pt>
    <dgm:pt modelId="{9D9F90EE-52AB-46E1-8A66-0CF8C2E170A2}" type="pres">
      <dgm:prSet presAssocID="{36984A30-0E0B-4172-8D9A-20A935E96DF1}" presName="childTextArrow" presStyleLbl="fgAccFollowNode1" presStyleIdx="4" presStyleCnt="6">
        <dgm:presLayoutVars>
          <dgm:bulletEnabled val="1"/>
        </dgm:presLayoutVars>
      </dgm:prSet>
      <dgm:spPr/>
    </dgm:pt>
    <dgm:pt modelId="{54579B33-A71C-45D1-92D2-E3BB8AF4774D}" type="pres">
      <dgm:prSet presAssocID="{A09713CB-AC5C-42E2-B0C6-2FF5BB13DD91}" presName="childTextArrow" presStyleLbl="fgAccFollowNode1" presStyleIdx="5" presStyleCnt="6">
        <dgm:presLayoutVars>
          <dgm:bulletEnabled val="1"/>
        </dgm:presLayoutVars>
      </dgm:prSet>
      <dgm:spPr/>
    </dgm:pt>
  </dgm:ptLst>
  <dgm:cxnLst>
    <dgm:cxn modelId="{9AC1CB11-EB3D-4DB5-AB34-C4096BC6F6D1}" type="presOf" srcId="{CB556945-FF3F-4754-815F-656741BCF425}" destId="{3E4078E4-5364-4F98-991D-C13FF0668D78}" srcOrd="1" destOrd="0" presId="urn:microsoft.com/office/officeart/2005/8/layout/process4"/>
    <dgm:cxn modelId="{2FF5C81B-CE20-4020-BCFB-A6D766ED3B92}" type="presOf" srcId="{4DA17277-4944-43D7-B874-35DDA5D7124E}" destId="{5C4A0EA0-AB86-45F4-9FE3-ED41AE7FB026}" srcOrd="0" destOrd="0" presId="urn:microsoft.com/office/officeart/2005/8/layout/process4"/>
    <dgm:cxn modelId="{B3B77860-3AB5-4B9D-8051-F085E983E400}" type="presOf" srcId="{36984A30-0E0B-4172-8D9A-20A935E96DF1}" destId="{9D9F90EE-52AB-46E1-8A66-0CF8C2E170A2}" srcOrd="0" destOrd="0" presId="urn:microsoft.com/office/officeart/2005/8/layout/process4"/>
    <dgm:cxn modelId="{9295EF46-DFB3-4A36-9512-38C9162B5ACB}" srcId="{9C8FD372-684C-4264-9800-6D193D2EE730}" destId="{6AAEA22E-5E0D-4555-B8D1-B7AD4B211DFD}" srcOrd="0" destOrd="0" parTransId="{0B2BE467-0B84-4538-A312-00540FC43184}" sibTransId="{A256B7BA-60B5-425F-80B8-702F05F8F7C3}"/>
    <dgm:cxn modelId="{A987FC47-2FBA-4747-A826-28E20C8F16B3}" srcId="{72DCB06D-130E-47F0-9141-D8F41227B87D}" destId="{A09713CB-AC5C-42E2-B0C6-2FF5BB13DD91}" srcOrd="2" destOrd="0" parTransId="{E5B971F4-1856-4565-B649-842108AFD834}" sibTransId="{00779C5D-5F67-44EA-B75C-9D41D1776D16}"/>
    <dgm:cxn modelId="{C3AF9B55-B79A-49D1-A1D1-E86E146AC27C}" type="presOf" srcId="{CB556945-FF3F-4754-815F-656741BCF425}" destId="{77999825-0F96-42C8-91A8-E482B42E97D2}" srcOrd="0" destOrd="0" presId="urn:microsoft.com/office/officeart/2005/8/layout/process4"/>
    <dgm:cxn modelId="{72BA8680-B8B0-4BBC-81DB-BA374CE671A7}" srcId="{CB556945-FF3F-4754-815F-656741BCF425}" destId="{636BC3B0-9B1D-45F0-8F6B-8B87371543EA}" srcOrd="1" destOrd="0" parTransId="{758D0B3C-A8D5-411B-A138-77CBF57918E2}" sibTransId="{37483243-8E9E-45E7-B338-20DE9FFD269D}"/>
    <dgm:cxn modelId="{51B18693-E594-41A7-98C5-72596003D0AF}" type="presOf" srcId="{9C8FD372-684C-4264-9800-6D193D2EE730}" destId="{AA15F799-8C4E-43B5-9F0A-117D42B33EFC}" srcOrd="0" destOrd="0" presId="urn:microsoft.com/office/officeart/2005/8/layout/process4"/>
    <dgm:cxn modelId="{AC42339E-00AF-4532-9A48-C28E12CB1342}" type="presOf" srcId="{A09713CB-AC5C-42E2-B0C6-2FF5BB13DD91}" destId="{54579B33-A71C-45D1-92D2-E3BB8AF4774D}" srcOrd="0" destOrd="0" presId="urn:microsoft.com/office/officeart/2005/8/layout/process4"/>
    <dgm:cxn modelId="{5F72C4A0-BC5F-4F0D-9034-D8DD308B52F4}" type="presOf" srcId="{2FD1B2F6-A255-4029-98CF-7BF1D86D3FB7}" destId="{599141ED-F170-49C2-B0BA-3CFF2AF6E8AB}" srcOrd="0" destOrd="0" presId="urn:microsoft.com/office/officeart/2005/8/layout/process4"/>
    <dgm:cxn modelId="{60622DA5-83EB-4D6B-9CF9-26C838A93223}" srcId="{2FD1B2F6-A255-4029-98CF-7BF1D86D3FB7}" destId="{9C8FD372-684C-4264-9800-6D193D2EE730}" srcOrd="1" destOrd="0" parTransId="{E1D44603-B103-4D88-923B-D2C8BCC8227F}" sibTransId="{487968F4-3515-4FE0-9C7C-034BAD77FC30}"/>
    <dgm:cxn modelId="{DF6569AB-DAE0-45DD-8D01-420AD70AB267}" srcId="{72DCB06D-130E-47F0-9141-D8F41227B87D}" destId="{36984A30-0E0B-4172-8D9A-20A935E96DF1}" srcOrd="1" destOrd="0" parTransId="{B8CAE67D-2EE5-4DB9-BBD1-9682799348D3}" sibTransId="{50252027-800B-4C85-88ED-92020D349A94}"/>
    <dgm:cxn modelId="{BE14F6AE-8DCD-420E-B29C-723CBB80F9A0}" srcId="{CB556945-FF3F-4754-815F-656741BCF425}" destId="{53EC4A65-EE77-43B4-ADDE-62AFD2C6AE1C}" srcOrd="0" destOrd="0" parTransId="{E6413371-EB97-4BE3-A5ED-77CAB19854FA}" sibTransId="{3D99AA01-D899-4A7B-932B-05410894ED5C}"/>
    <dgm:cxn modelId="{B516BCC2-0724-4CDB-ABDC-6A063FF40ED4}" type="presOf" srcId="{9C8FD372-684C-4264-9800-6D193D2EE730}" destId="{858747E3-0778-499E-B50E-AB728AF830BC}" srcOrd="1" destOrd="0" presId="urn:microsoft.com/office/officeart/2005/8/layout/process4"/>
    <dgm:cxn modelId="{F6F63BC6-2D9B-47DE-9D67-9FBDECA9692A}" type="presOf" srcId="{6AAEA22E-5E0D-4555-B8D1-B7AD4B211DFD}" destId="{CB551866-0315-43BB-8BDF-4A7CE39049CA}" srcOrd="0" destOrd="0" presId="urn:microsoft.com/office/officeart/2005/8/layout/process4"/>
    <dgm:cxn modelId="{33B0BAC8-5646-4499-9D80-63034090A440}" type="presOf" srcId="{72DCB06D-130E-47F0-9141-D8F41227B87D}" destId="{4C03D984-E4AA-4523-82FE-DB68C19B705C}" srcOrd="0" destOrd="0" presId="urn:microsoft.com/office/officeart/2005/8/layout/process4"/>
    <dgm:cxn modelId="{FEDE45DD-7ABF-4544-8936-22A3AC14CA7E}" srcId="{2FD1B2F6-A255-4029-98CF-7BF1D86D3FB7}" destId="{72DCB06D-130E-47F0-9141-D8F41227B87D}" srcOrd="0" destOrd="0" parTransId="{738A04F9-CCED-4C07-9C14-93C5B539E39E}" sibTransId="{72718FD5-872C-4255-BD6A-57D9FFB4332A}"/>
    <dgm:cxn modelId="{D93458DF-2736-4D74-8122-4ACDE4AE102E}" srcId="{72DCB06D-130E-47F0-9141-D8F41227B87D}" destId="{4DA17277-4944-43D7-B874-35DDA5D7124E}" srcOrd="0" destOrd="0" parTransId="{7DBCB816-7005-45EF-9540-6B4E01F99EA9}" sibTransId="{6BC645D8-6F9B-429C-811B-4B1DCA304B87}"/>
    <dgm:cxn modelId="{9C79B3F8-76FA-4098-9040-E4C9689152E4}" type="presOf" srcId="{72DCB06D-130E-47F0-9141-D8F41227B87D}" destId="{8F3BF963-C2E4-4FCC-B2D8-15F9041D2816}" srcOrd="1" destOrd="0" presId="urn:microsoft.com/office/officeart/2005/8/layout/process4"/>
    <dgm:cxn modelId="{33369CFA-4736-4FC9-8760-96F2948F4570}" type="presOf" srcId="{53EC4A65-EE77-43B4-ADDE-62AFD2C6AE1C}" destId="{A836A52D-777B-4C8D-997F-B6ED3051021A}" srcOrd="0" destOrd="0" presId="urn:microsoft.com/office/officeart/2005/8/layout/process4"/>
    <dgm:cxn modelId="{571130FC-6912-4834-ABE1-93B048B50A5D}" srcId="{2FD1B2F6-A255-4029-98CF-7BF1D86D3FB7}" destId="{CB556945-FF3F-4754-815F-656741BCF425}" srcOrd="2" destOrd="0" parTransId="{A09F031D-A60B-45CC-AD96-0AFA738BE79C}" sibTransId="{20637D18-9093-44C7-BFFB-211689BB4906}"/>
    <dgm:cxn modelId="{5DFCD5FF-15C9-4C5B-A37C-741339F85674}" type="presOf" srcId="{636BC3B0-9B1D-45F0-8F6B-8B87371543EA}" destId="{A362FAEC-8092-4AE5-B6A1-DE9EA2463119}" srcOrd="0" destOrd="0" presId="urn:microsoft.com/office/officeart/2005/8/layout/process4"/>
    <dgm:cxn modelId="{799FB5F4-548B-4928-B10E-BD35A04CB7E9}" type="presParOf" srcId="{599141ED-F170-49C2-B0BA-3CFF2AF6E8AB}" destId="{9019FAF3-385F-4A9E-BD8F-3A587FFDD70D}" srcOrd="0" destOrd="0" presId="urn:microsoft.com/office/officeart/2005/8/layout/process4"/>
    <dgm:cxn modelId="{2C49B74E-3C0B-49DB-9E01-80879EF32AA3}" type="presParOf" srcId="{9019FAF3-385F-4A9E-BD8F-3A587FFDD70D}" destId="{77999825-0F96-42C8-91A8-E482B42E97D2}" srcOrd="0" destOrd="0" presId="urn:microsoft.com/office/officeart/2005/8/layout/process4"/>
    <dgm:cxn modelId="{718A6BA2-FAF3-4CE1-8DEF-0713A7F3BF38}" type="presParOf" srcId="{9019FAF3-385F-4A9E-BD8F-3A587FFDD70D}" destId="{3E4078E4-5364-4F98-991D-C13FF0668D78}" srcOrd="1" destOrd="0" presId="urn:microsoft.com/office/officeart/2005/8/layout/process4"/>
    <dgm:cxn modelId="{519FB53A-EA2C-4B4E-B2B8-7BB19AEF6CC0}" type="presParOf" srcId="{9019FAF3-385F-4A9E-BD8F-3A587FFDD70D}" destId="{B6CC8541-A19C-4E2A-B0DF-954A18F751F3}" srcOrd="2" destOrd="0" presId="urn:microsoft.com/office/officeart/2005/8/layout/process4"/>
    <dgm:cxn modelId="{42EFECE4-8DE5-4B43-8343-66EFA25FFE19}" type="presParOf" srcId="{B6CC8541-A19C-4E2A-B0DF-954A18F751F3}" destId="{A836A52D-777B-4C8D-997F-B6ED3051021A}" srcOrd="0" destOrd="0" presId="urn:microsoft.com/office/officeart/2005/8/layout/process4"/>
    <dgm:cxn modelId="{670FEE7D-074F-476C-8CB2-F4CCE9A79B3E}" type="presParOf" srcId="{B6CC8541-A19C-4E2A-B0DF-954A18F751F3}" destId="{A362FAEC-8092-4AE5-B6A1-DE9EA2463119}" srcOrd="1" destOrd="0" presId="urn:microsoft.com/office/officeart/2005/8/layout/process4"/>
    <dgm:cxn modelId="{A84B3915-3DAF-4796-B222-B878EB6E51BB}" type="presParOf" srcId="{599141ED-F170-49C2-B0BA-3CFF2AF6E8AB}" destId="{1104EF8F-AEFF-45F6-8F71-DB20A68C42EF}" srcOrd="1" destOrd="0" presId="urn:microsoft.com/office/officeart/2005/8/layout/process4"/>
    <dgm:cxn modelId="{819D39F6-0DD3-4F9D-BAD9-660160FD91C9}" type="presParOf" srcId="{599141ED-F170-49C2-B0BA-3CFF2AF6E8AB}" destId="{053D9F41-0C37-4A21-B89C-4C1366E3902E}" srcOrd="2" destOrd="0" presId="urn:microsoft.com/office/officeart/2005/8/layout/process4"/>
    <dgm:cxn modelId="{0E8CFC7E-58EA-46F0-9426-78394442976C}" type="presParOf" srcId="{053D9F41-0C37-4A21-B89C-4C1366E3902E}" destId="{AA15F799-8C4E-43B5-9F0A-117D42B33EFC}" srcOrd="0" destOrd="0" presId="urn:microsoft.com/office/officeart/2005/8/layout/process4"/>
    <dgm:cxn modelId="{54C193CC-4A04-45DB-8D95-52F8672002C4}" type="presParOf" srcId="{053D9F41-0C37-4A21-B89C-4C1366E3902E}" destId="{858747E3-0778-499E-B50E-AB728AF830BC}" srcOrd="1" destOrd="0" presId="urn:microsoft.com/office/officeart/2005/8/layout/process4"/>
    <dgm:cxn modelId="{7B310743-00D7-4381-82F0-29922DBFEFB5}" type="presParOf" srcId="{053D9F41-0C37-4A21-B89C-4C1366E3902E}" destId="{79A45786-D0DA-4E17-BF9A-13F693AA23B8}" srcOrd="2" destOrd="0" presId="urn:microsoft.com/office/officeart/2005/8/layout/process4"/>
    <dgm:cxn modelId="{50A5D128-112D-444F-A255-FE4D697D1F6D}" type="presParOf" srcId="{79A45786-D0DA-4E17-BF9A-13F693AA23B8}" destId="{CB551866-0315-43BB-8BDF-4A7CE39049CA}" srcOrd="0" destOrd="0" presId="urn:microsoft.com/office/officeart/2005/8/layout/process4"/>
    <dgm:cxn modelId="{F036A3EF-4B0C-4B8F-BCA5-CB3AB6659F58}" type="presParOf" srcId="{599141ED-F170-49C2-B0BA-3CFF2AF6E8AB}" destId="{F226F9BF-AE6E-45A2-801C-1B857B360049}" srcOrd="3" destOrd="0" presId="urn:microsoft.com/office/officeart/2005/8/layout/process4"/>
    <dgm:cxn modelId="{9F3C07D6-F1B8-4A53-A72C-DFEC3C0A74EC}" type="presParOf" srcId="{599141ED-F170-49C2-B0BA-3CFF2AF6E8AB}" destId="{52E67185-13B1-4787-A1FC-B6C8C38ED6A2}" srcOrd="4" destOrd="0" presId="urn:microsoft.com/office/officeart/2005/8/layout/process4"/>
    <dgm:cxn modelId="{8D3F0378-20E4-494B-99BF-052CD0E08FD8}" type="presParOf" srcId="{52E67185-13B1-4787-A1FC-B6C8C38ED6A2}" destId="{4C03D984-E4AA-4523-82FE-DB68C19B705C}" srcOrd="0" destOrd="0" presId="urn:microsoft.com/office/officeart/2005/8/layout/process4"/>
    <dgm:cxn modelId="{BFD012B3-F0F6-48CD-8E5B-BDB0B01DD6F6}" type="presParOf" srcId="{52E67185-13B1-4787-A1FC-B6C8C38ED6A2}" destId="{8F3BF963-C2E4-4FCC-B2D8-15F9041D2816}" srcOrd="1" destOrd="0" presId="urn:microsoft.com/office/officeart/2005/8/layout/process4"/>
    <dgm:cxn modelId="{DDA895A9-AC1A-45CD-B6EC-8AF02107A747}" type="presParOf" srcId="{52E67185-13B1-4787-A1FC-B6C8C38ED6A2}" destId="{6F9F5D38-D50C-447C-9C86-20678522E1DE}" srcOrd="2" destOrd="0" presId="urn:microsoft.com/office/officeart/2005/8/layout/process4"/>
    <dgm:cxn modelId="{2880CFD8-071C-474B-B16B-80B605EBBD6E}" type="presParOf" srcId="{6F9F5D38-D50C-447C-9C86-20678522E1DE}" destId="{5C4A0EA0-AB86-45F4-9FE3-ED41AE7FB026}" srcOrd="0" destOrd="0" presId="urn:microsoft.com/office/officeart/2005/8/layout/process4"/>
    <dgm:cxn modelId="{2AED9E97-5F7D-405F-82BB-8639B1B26D02}" type="presParOf" srcId="{6F9F5D38-D50C-447C-9C86-20678522E1DE}" destId="{9D9F90EE-52AB-46E1-8A66-0CF8C2E170A2}" srcOrd="1" destOrd="0" presId="urn:microsoft.com/office/officeart/2005/8/layout/process4"/>
    <dgm:cxn modelId="{5118555D-8454-4859-95AE-803C4A9CC970}" type="presParOf" srcId="{6F9F5D38-D50C-447C-9C86-20678522E1DE}" destId="{54579B33-A71C-45D1-92D2-E3BB8AF4774D}" srcOrd="2"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4078E4-5364-4F98-991D-C13FF0668D78}">
      <dsp:nvSpPr>
        <dsp:cNvPr id="0" name=""/>
        <dsp:cNvSpPr/>
      </dsp:nvSpPr>
      <dsp:spPr>
        <a:xfrm>
          <a:off x="0" y="4781214"/>
          <a:ext cx="11238272" cy="1569301"/>
        </a:xfrm>
        <a:prstGeom prst="rect">
          <a:avLst/>
        </a:prstGeom>
        <a:solidFill>
          <a:schemeClr val="accent4">
            <a:hueOff val="0"/>
            <a:satOff val="0"/>
            <a:lumOff val="0"/>
            <a:alphaOff val="0"/>
          </a:schemeClr>
        </a:solidFill>
        <a:ln w="1905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GB" sz="3000" b="1" kern="1200"/>
            <a:t>Grandparenting for Faith courses (2025-2026)</a:t>
          </a:r>
        </a:p>
      </dsp:txBody>
      <dsp:txXfrm>
        <a:off x="0" y="4781214"/>
        <a:ext cx="11238272" cy="847422"/>
      </dsp:txXfrm>
    </dsp:sp>
    <dsp:sp modelId="{A836A52D-777B-4C8D-997F-B6ED3051021A}">
      <dsp:nvSpPr>
        <dsp:cNvPr id="0" name=""/>
        <dsp:cNvSpPr/>
      </dsp:nvSpPr>
      <dsp:spPr>
        <a:xfrm>
          <a:off x="0" y="5597250"/>
          <a:ext cx="5619136" cy="721878"/>
        </a:xfrm>
        <a:prstGeom prst="rect">
          <a:avLst/>
        </a:prstGeom>
        <a:solidFill>
          <a:schemeClr val="accent4">
            <a:alpha val="90000"/>
            <a:tint val="40000"/>
            <a:hueOff val="0"/>
            <a:satOff val="0"/>
            <a:lumOff val="0"/>
            <a:alphaOff val="0"/>
          </a:schemeClr>
        </a:solidFill>
        <a:ln w="19050">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GB" sz="2000" kern="1200" dirty="0"/>
            <a:t>Course for Christian grandparents and grandparent-figures</a:t>
          </a:r>
        </a:p>
      </dsp:txBody>
      <dsp:txXfrm>
        <a:off x="0" y="5597250"/>
        <a:ext cx="5619136" cy="721878"/>
      </dsp:txXfrm>
    </dsp:sp>
    <dsp:sp modelId="{A362FAEC-8092-4AE5-B6A1-DE9EA2463119}">
      <dsp:nvSpPr>
        <dsp:cNvPr id="0" name=""/>
        <dsp:cNvSpPr/>
      </dsp:nvSpPr>
      <dsp:spPr>
        <a:xfrm>
          <a:off x="5619136" y="5597250"/>
          <a:ext cx="5619136" cy="721878"/>
        </a:xfrm>
        <a:prstGeom prst="rect">
          <a:avLst/>
        </a:prstGeom>
        <a:solidFill>
          <a:schemeClr val="accent4">
            <a:alpha val="90000"/>
            <a:tint val="40000"/>
            <a:hueOff val="0"/>
            <a:satOff val="0"/>
            <a:lumOff val="0"/>
            <a:alphaOff val="0"/>
          </a:schemeClr>
        </a:solidFill>
        <a:ln w="19050">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GB" sz="2000" kern="1200" dirty="0"/>
            <a:t>Course for church leadership</a:t>
          </a:r>
        </a:p>
      </dsp:txBody>
      <dsp:txXfrm>
        <a:off x="5619136" y="5597250"/>
        <a:ext cx="5619136" cy="721878"/>
      </dsp:txXfrm>
    </dsp:sp>
    <dsp:sp modelId="{858747E3-0778-499E-B50E-AB728AF830BC}">
      <dsp:nvSpPr>
        <dsp:cNvPr id="0" name=""/>
        <dsp:cNvSpPr/>
      </dsp:nvSpPr>
      <dsp:spPr>
        <a:xfrm rot="10800000">
          <a:off x="0" y="2391168"/>
          <a:ext cx="11238272" cy="2413585"/>
        </a:xfrm>
        <a:prstGeom prst="upArrowCallout">
          <a:avLst/>
        </a:prstGeom>
        <a:solidFill>
          <a:schemeClr val="accent4">
            <a:hueOff val="0"/>
            <a:satOff val="0"/>
            <a:lumOff val="0"/>
            <a:alphaOff val="0"/>
          </a:schemeClr>
        </a:solidFill>
        <a:ln w="1905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GB" sz="3000" b="1" kern="1200" dirty="0"/>
            <a:t>Taking the Pulse (2024)</a:t>
          </a:r>
        </a:p>
      </dsp:txBody>
      <dsp:txXfrm rot="-10800000">
        <a:off x="0" y="2391168"/>
        <a:ext cx="11238272" cy="847168"/>
      </dsp:txXfrm>
    </dsp:sp>
    <dsp:sp modelId="{CB551866-0315-43BB-8BDF-4A7CE39049CA}">
      <dsp:nvSpPr>
        <dsp:cNvPr id="0" name=""/>
        <dsp:cNvSpPr/>
      </dsp:nvSpPr>
      <dsp:spPr>
        <a:xfrm>
          <a:off x="0" y="3238336"/>
          <a:ext cx="11238272" cy="721661"/>
        </a:xfrm>
        <a:prstGeom prst="rect">
          <a:avLst/>
        </a:prstGeom>
        <a:solidFill>
          <a:schemeClr val="accent4">
            <a:alpha val="90000"/>
            <a:tint val="40000"/>
            <a:hueOff val="0"/>
            <a:satOff val="0"/>
            <a:lumOff val="0"/>
            <a:alphaOff val="0"/>
          </a:schemeClr>
        </a:solidFill>
        <a:ln w="19050">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GB" sz="2000" kern="1200" dirty="0"/>
            <a:t>Online survey of Christian grandparents (n=140)</a:t>
          </a:r>
        </a:p>
      </dsp:txBody>
      <dsp:txXfrm>
        <a:off x="0" y="3238336"/>
        <a:ext cx="11238272" cy="721661"/>
      </dsp:txXfrm>
    </dsp:sp>
    <dsp:sp modelId="{8F3BF963-C2E4-4FCC-B2D8-15F9041D2816}">
      <dsp:nvSpPr>
        <dsp:cNvPr id="0" name=""/>
        <dsp:cNvSpPr/>
      </dsp:nvSpPr>
      <dsp:spPr>
        <a:xfrm rot="10800000">
          <a:off x="0" y="1122"/>
          <a:ext cx="11238272" cy="2413585"/>
        </a:xfrm>
        <a:prstGeom prst="upArrowCallout">
          <a:avLst/>
        </a:prstGeom>
        <a:solidFill>
          <a:schemeClr val="accent4">
            <a:hueOff val="0"/>
            <a:satOff val="0"/>
            <a:lumOff val="0"/>
            <a:alphaOff val="0"/>
          </a:schemeClr>
        </a:solidFill>
        <a:ln w="1905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GB" sz="3000" b="1" kern="1200" dirty="0"/>
            <a:t>Initial Exploratory Study (2022)</a:t>
          </a:r>
        </a:p>
      </dsp:txBody>
      <dsp:txXfrm rot="-10800000">
        <a:off x="0" y="1122"/>
        <a:ext cx="11238272" cy="847168"/>
      </dsp:txXfrm>
    </dsp:sp>
    <dsp:sp modelId="{5C4A0EA0-AB86-45F4-9FE3-ED41AE7FB026}">
      <dsp:nvSpPr>
        <dsp:cNvPr id="0" name=""/>
        <dsp:cNvSpPr/>
      </dsp:nvSpPr>
      <dsp:spPr>
        <a:xfrm>
          <a:off x="5487" y="848291"/>
          <a:ext cx="3742432" cy="721661"/>
        </a:xfrm>
        <a:prstGeom prst="rect">
          <a:avLst/>
        </a:prstGeom>
        <a:solidFill>
          <a:schemeClr val="accent4">
            <a:alpha val="90000"/>
            <a:tint val="40000"/>
            <a:hueOff val="0"/>
            <a:satOff val="0"/>
            <a:lumOff val="0"/>
            <a:alphaOff val="0"/>
          </a:schemeClr>
        </a:solidFill>
        <a:ln w="19050">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GB" sz="2000" kern="1200" dirty="0"/>
            <a:t>Grandparent focus groups (n=22)</a:t>
          </a:r>
        </a:p>
      </dsp:txBody>
      <dsp:txXfrm>
        <a:off x="5487" y="848291"/>
        <a:ext cx="3742432" cy="721661"/>
      </dsp:txXfrm>
    </dsp:sp>
    <dsp:sp modelId="{9D9F90EE-52AB-46E1-8A66-0CF8C2E170A2}">
      <dsp:nvSpPr>
        <dsp:cNvPr id="0" name=""/>
        <dsp:cNvSpPr/>
      </dsp:nvSpPr>
      <dsp:spPr>
        <a:xfrm>
          <a:off x="3747919" y="848291"/>
          <a:ext cx="3742432" cy="721661"/>
        </a:xfrm>
        <a:prstGeom prst="rect">
          <a:avLst/>
        </a:prstGeom>
        <a:solidFill>
          <a:schemeClr val="accent4">
            <a:alpha val="90000"/>
            <a:tint val="40000"/>
            <a:hueOff val="0"/>
            <a:satOff val="0"/>
            <a:lumOff val="0"/>
            <a:alphaOff val="0"/>
          </a:schemeClr>
        </a:solidFill>
        <a:ln w="19050">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GB" sz="2000" kern="1200" dirty="0"/>
            <a:t>Church representatives focus groups (n=17)</a:t>
          </a:r>
        </a:p>
      </dsp:txBody>
      <dsp:txXfrm>
        <a:off x="3747919" y="848291"/>
        <a:ext cx="3742432" cy="721661"/>
      </dsp:txXfrm>
    </dsp:sp>
    <dsp:sp modelId="{54579B33-A71C-45D1-92D2-E3BB8AF4774D}">
      <dsp:nvSpPr>
        <dsp:cNvPr id="0" name=""/>
        <dsp:cNvSpPr/>
      </dsp:nvSpPr>
      <dsp:spPr>
        <a:xfrm>
          <a:off x="7490352" y="848291"/>
          <a:ext cx="3742432" cy="721661"/>
        </a:xfrm>
        <a:prstGeom prst="rect">
          <a:avLst/>
        </a:prstGeom>
        <a:solidFill>
          <a:schemeClr val="accent4">
            <a:alpha val="90000"/>
            <a:tint val="40000"/>
            <a:hueOff val="0"/>
            <a:satOff val="0"/>
            <a:lumOff val="0"/>
            <a:alphaOff val="0"/>
          </a:schemeClr>
        </a:solidFill>
        <a:ln w="19050">
          <a:solidFill>
            <a:schemeClr val="accent4">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GB" sz="2000" kern="1200" dirty="0"/>
            <a:t>Christian media (n=7), resourcing orgs (n=6) and denominations (n=11)</a:t>
          </a:r>
        </a:p>
      </dsp:txBody>
      <dsp:txXfrm>
        <a:off x="7490352" y="848291"/>
        <a:ext cx="3742432" cy="721661"/>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808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760FD-4A8C-1F5D-F6EC-AB6AE00C90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86D6E2-1320-9716-D854-346E0F3ECA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84AC3B-920F-CC04-BD68-93010FC97210}"/>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97739B64-CE2C-B39E-AB76-3ADA8F46959C}"/>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221372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A45CA-82BC-70DE-319C-5D349288C1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D0FE16-07C6-A5D0-8552-2BC1900FBD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ED7EF7-4657-A8E4-27E5-1002FEC3A4FC}"/>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4332B955-FE08-0357-E12F-0994FC6DA369}"/>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685984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D941E-B9D7-0905-FD97-BDD0611541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C8FC2B-CAF5-B72F-F6B2-77DA9323E1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C7E081-EDED-6FE9-E343-5A4ACC839D3E}"/>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99E65BA9-9F1E-33F1-4B19-81048ABC1CE9}"/>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760743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37CD0-D72D-EB4D-8B3E-38176B6E93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73B87B-8675-D917-90B6-502D0019B9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C2EDD3-E3B3-B1E2-E10C-C0F5671DB24C}"/>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752D18D5-35D8-8572-205D-7E0C61B61728}"/>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451591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17E29-FB31-F28E-CDFB-0735960C32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3305FE-793E-4745-A594-D53790E14F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FC28D8-120E-CF8D-2374-2F9C5E959D86}"/>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5B4680CB-AB1B-F9E3-8D57-CF175E08EFE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912446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61AE1-E272-A9C1-53C0-36304BE7CD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B8CB56-9566-6D7E-6E50-7A5E08CE7E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DE1EE6-1C24-5D78-717F-2AB44A2FEF22}"/>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A1625014-99D7-7171-45C4-B70BB486359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117996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A35AE-8DA2-CF22-447A-B6673999AF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42008C-F53B-7F23-AED7-861766807C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CD3B2D-B7EE-3EB5-3469-6C8B16963B12}"/>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D887A394-7C4B-8E2D-7B86-E9F9FEBDB87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374078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EBF3B-A8DB-5478-41A9-2BCE726F4E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C8C127-BADE-B347-D160-C581266234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E64D86-9978-7E8A-BE07-24D92881C629}"/>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F0A3BCAA-77AA-3E96-613C-E0F7A24914F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06185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89798-3125-BC4F-B1A8-4A9AB6155B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817F78-7115-8BAB-FB5B-BCB394FBC3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287E60-E688-3C22-71DF-50A9B30EB489}"/>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2202BCBE-D02A-7CFA-4E9D-279D82667C84}"/>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9324393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AD4E2-BD1E-2C5C-1C46-4779E5CFEF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811EF-17A3-F684-D583-AD225EDB84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9EA45F-AA93-22BB-D063-AC6B880ED45A}"/>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517343CE-0FD8-5D6B-2447-7ACDC1F175F4}"/>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0230525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691D6-8B21-8B9D-9473-41F7858B8B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CC2EBD-D6B9-A49D-32FC-2704CE90BF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E9CBA3-54D7-4FC4-D995-B41D752B4406}"/>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8E45939D-DBC7-0C5E-17A9-116E9E8732F4}"/>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1378109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814D7-EBB0-420E-1366-217AD5BCDB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2AABC4-94A3-DD7C-F086-01EE40BF12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E31712-4C59-4A17-640C-EB7A3768145D}"/>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E7F418F1-DA66-7BFF-A165-2158DA909D1D}"/>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6267610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29:notes"/>
          <p:cNvSpPr txBox="1">
            <a:spLocks noGrp="1"/>
          </p:cNvSpPr>
          <p:nvPr>
            <p:ph type="body" idx="1"/>
          </p:nvPr>
        </p:nvSpPr>
        <p:spPr>
          <a:xfrm>
            <a:off x="685800" y="4786362"/>
            <a:ext cx="5486400" cy="3916115"/>
          </a:xfrm>
          <a:prstGeom prst="rect">
            <a:avLst/>
          </a:prstGeom>
          <a:noFill/>
          <a:ln>
            <a:noFill/>
          </a:ln>
        </p:spPr>
        <p:txBody>
          <a:bodyPr spcFirstLastPara="1" wrap="square" lIns="91425" tIns="45700" rIns="91425" bIns="45700" anchor="t" anchorCtr="0">
            <a:noAutofit/>
          </a:bodyPr>
          <a:lstStyle/>
          <a:p>
            <a:pPr marL="0" lvl="0" indent="0" algn="l" rtl="0">
              <a:lnSpc>
                <a:spcPct val="107916"/>
              </a:lnSpc>
              <a:spcBef>
                <a:spcPts val="0"/>
              </a:spcBef>
              <a:spcAft>
                <a:spcPts val="0"/>
              </a:spcAft>
              <a:buClr>
                <a:schemeClr val="dk1"/>
              </a:buClr>
              <a:buSzPts val="1100"/>
              <a:buFont typeface="Arial"/>
              <a:buNone/>
            </a:pPr>
            <a:endParaRPr lang="en-GB" sz="1100" dirty="0">
              <a:latin typeface="Source Sans Pro"/>
              <a:ea typeface="Source Sans Pro"/>
              <a:cs typeface="Source Sans Pro"/>
              <a:sym typeface="Source Sans Pro"/>
            </a:endParaRPr>
          </a:p>
          <a:p>
            <a:pPr marL="0" lvl="0" indent="0" algn="l" rtl="0">
              <a:lnSpc>
                <a:spcPct val="107916"/>
              </a:lnSpc>
              <a:spcBef>
                <a:spcPts val="0"/>
              </a:spcBef>
              <a:spcAft>
                <a:spcPts val="0"/>
              </a:spcAft>
              <a:buClr>
                <a:schemeClr val="dk1"/>
              </a:buClr>
              <a:buSzPts val="1100"/>
              <a:buFont typeface="Arial"/>
              <a:buNone/>
            </a:pPr>
            <a:r>
              <a:rPr lang="en-GB" sz="1100" dirty="0">
                <a:latin typeface="Source Sans Pro"/>
                <a:ea typeface="Source Sans Pro"/>
                <a:cs typeface="Source Sans Pro"/>
                <a:sym typeface="Source Sans Pro"/>
              </a:rPr>
              <a:t>One day I was watching a</a:t>
            </a:r>
            <a:r>
              <a:rPr lang="en-GB" sz="1100" b="1" dirty="0">
                <a:latin typeface="Source Sans Pro"/>
                <a:ea typeface="Source Sans Pro"/>
                <a:cs typeface="Source Sans Pro"/>
                <a:sym typeface="Source Sans Pro"/>
              </a:rPr>
              <a:t> video of an artist creating a watercolour picture.</a:t>
            </a:r>
            <a:r>
              <a:rPr lang="en-GB" sz="1100" dirty="0">
                <a:latin typeface="Source Sans Pro"/>
                <a:ea typeface="Source Sans Pro"/>
                <a:cs typeface="Source Sans Pro"/>
                <a:sym typeface="Source Sans Pro"/>
              </a:rPr>
              <a:t> This one taught you how to create a painting of a field of poppies. I watched, fascinated, as the artist dropped </a:t>
            </a:r>
            <a:r>
              <a:rPr lang="en-GB" sz="1100" b="1" dirty="0">
                <a:latin typeface="Source Sans Pro"/>
                <a:ea typeface="Source Sans Pro"/>
                <a:cs typeface="Source Sans Pro"/>
                <a:sym typeface="Source Sans Pro"/>
              </a:rPr>
              <a:t>odd splatters of colours </a:t>
            </a:r>
            <a:r>
              <a:rPr lang="en-GB" sz="1100" dirty="0">
                <a:latin typeface="Source Sans Pro"/>
                <a:ea typeface="Source Sans Pro"/>
                <a:cs typeface="Source Sans Pro"/>
                <a:sym typeface="Source Sans Pro"/>
              </a:rPr>
              <a:t>and dots here and there on the blurry canvas. Gradually, as different splashes were added and gaps filled in, all those individual spots and dots</a:t>
            </a:r>
            <a:r>
              <a:rPr lang="en-GB" sz="1100" b="1" dirty="0">
                <a:latin typeface="Source Sans Pro"/>
                <a:ea typeface="Source Sans Pro"/>
                <a:cs typeface="Source Sans Pro"/>
                <a:sym typeface="Source Sans Pro"/>
              </a:rPr>
              <a:t> emerged into a coherent picture</a:t>
            </a:r>
            <a:r>
              <a:rPr lang="en-GB" sz="1100" dirty="0">
                <a:latin typeface="Source Sans Pro"/>
                <a:ea typeface="Source Sans Pro"/>
                <a:cs typeface="Source Sans Pro"/>
                <a:sym typeface="Source Sans Pro"/>
              </a:rPr>
              <a:t>.  What had started out as a seemingly random collection of marks on the canvas started to join up and reveal a beautiful and striking painting of poppies.</a:t>
            </a:r>
          </a:p>
          <a:p>
            <a:pPr marL="0" lvl="0" indent="0" algn="l" rtl="0">
              <a:lnSpc>
                <a:spcPct val="107916"/>
              </a:lnSpc>
              <a:spcBef>
                <a:spcPts val="0"/>
              </a:spcBef>
              <a:spcAft>
                <a:spcPts val="0"/>
              </a:spcAft>
              <a:buClr>
                <a:schemeClr val="dk1"/>
              </a:buClr>
              <a:buSzPts val="1100"/>
              <a:buFont typeface="Arial"/>
              <a:buNone/>
            </a:pPr>
            <a:endParaRPr sz="1100" dirty="0">
              <a:latin typeface="Source Sans Pro"/>
              <a:ea typeface="Source Sans Pro"/>
              <a:cs typeface="Source Sans Pro"/>
              <a:sym typeface="Source Sans Pro"/>
            </a:endParaRPr>
          </a:p>
          <a:p>
            <a:pPr marL="0" lvl="0" indent="0" algn="l" rtl="0">
              <a:lnSpc>
                <a:spcPct val="107916"/>
              </a:lnSpc>
              <a:spcBef>
                <a:spcPts val="800"/>
              </a:spcBef>
              <a:spcAft>
                <a:spcPts val="0"/>
              </a:spcAft>
              <a:buClr>
                <a:schemeClr val="dk1"/>
              </a:buClr>
              <a:buSzPts val="1100"/>
              <a:buFont typeface="Arial"/>
              <a:buNone/>
            </a:pPr>
            <a:r>
              <a:rPr lang="en-GB" sz="1100" dirty="0">
                <a:latin typeface="Source Sans Pro"/>
                <a:ea typeface="Source Sans Pro"/>
                <a:cs typeface="Source Sans Pro"/>
                <a:sym typeface="Source Sans Pro"/>
              </a:rPr>
              <a:t>Discipling your grandchildren is simply about </a:t>
            </a:r>
            <a:r>
              <a:rPr lang="en-GB" sz="1100" b="1" dirty="0">
                <a:latin typeface="Source Sans Pro"/>
                <a:ea typeface="Source Sans Pro"/>
                <a:cs typeface="Source Sans Pro"/>
                <a:sym typeface="Source Sans Pro"/>
              </a:rPr>
              <a:t>journeying alongside them and helping them gradually paint a picture of who God is.</a:t>
            </a:r>
            <a:r>
              <a:rPr lang="en-GB" sz="1100" dirty="0">
                <a:latin typeface="Source Sans Pro"/>
                <a:ea typeface="Source Sans Pro"/>
                <a:cs typeface="Source Sans Pro"/>
                <a:sym typeface="Source Sans Pro"/>
              </a:rPr>
              <a:t> Every time you share a story about who God is, or point out what God is doing, or let your grandchildren see you connecting with God yourself, you’re </a:t>
            </a:r>
            <a:r>
              <a:rPr lang="en-GB" sz="1100" b="1" dirty="0">
                <a:latin typeface="Source Sans Pro"/>
                <a:ea typeface="Source Sans Pro"/>
                <a:cs typeface="Source Sans Pro"/>
                <a:sym typeface="Source Sans Pro"/>
              </a:rPr>
              <a:t>dropping another splash of colour onto their canvas. Your job isn’t to paint the whole picture. It’s simply to add your splashes to the splashes God and others are putting on their canvas.</a:t>
            </a:r>
            <a:endParaRPr sz="1100" b="1" dirty="0">
              <a:latin typeface="Source Sans Pro"/>
              <a:ea typeface="Source Sans Pro"/>
              <a:cs typeface="Source Sans Pro"/>
              <a:sym typeface="Source Sans Pro"/>
            </a:endParaRPr>
          </a:p>
          <a:p>
            <a:pPr marL="0" lvl="0" indent="0" algn="l" rtl="0">
              <a:lnSpc>
                <a:spcPct val="107916"/>
              </a:lnSpc>
              <a:spcBef>
                <a:spcPts val="800"/>
              </a:spcBef>
              <a:spcAft>
                <a:spcPts val="0"/>
              </a:spcAft>
              <a:buClr>
                <a:schemeClr val="dk1"/>
              </a:buClr>
              <a:buSzPts val="1100"/>
              <a:buFont typeface="Arial"/>
              <a:buNone/>
            </a:pPr>
            <a:endParaRPr sz="1100" dirty="0">
              <a:latin typeface="Source Sans Pro"/>
              <a:ea typeface="Source Sans Pro"/>
              <a:cs typeface="Source Sans Pro"/>
              <a:sym typeface="Source Sans Pro"/>
            </a:endParaRPr>
          </a:p>
          <a:p>
            <a:pPr marL="0" lvl="0" indent="0" algn="l" rtl="0">
              <a:lnSpc>
                <a:spcPct val="107916"/>
              </a:lnSpc>
              <a:spcBef>
                <a:spcPts val="800"/>
              </a:spcBef>
              <a:spcAft>
                <a:spcPts val="0"/>
              </a:spcAft>
              <a:buClr>
                <a:schemeClr val="dk1"/>
              </a:buClr>
              <a:buSzPts val="1100"/>
              <a:buFont typeface="Arial"/>
              <a:buNone/>
            </a:pPr>
            <a:r>
              <a:rPr lang="en-GB" sz="1100" dirty="0">
                <a:latin typeface="Source Sans Pro"/>
                <a:ea typeface="Source Sans Pro"/>
                <a:cs typeface="Source Sans Pro"/>
                <a:sym typeface="Source Sans Pro"/>
              </a:rPr>
              <a:t>in our next session we’re going to be looking at some practical ideas you can use straightaway with your grandchildren. But I </a:t>
            </a:r>
            <a:r>
              <a:rPr lang="en-GB" sz="1100" b="1" dirty="0">
                <a:latin typeface="Source Sans Pro"/>
                <a:ea typeface="Source Sans Pro"/>
                <a:cs typeface="Source Sans Pro"/>
                <a:sym typeface="Source Sans Pro"/>
              </a:rPr>
              <a:t> just want to say at this point: remember, it’s not all up to you.</a:t>
            </a:r>
            <a:r>
              <a:rPr lang="en-GB" sz="1100" dirty="0">
                <a:latin typeface="Source Sans Pro"/>
                <a:ea typeface="Source Sans Pro"/>
                <a:cs typeface="Source Sans Pro"/>
                <a:sym typeface="Source Sans Pro"/>
              </a:rPr>
              <a:t> Even if your grandchildren’s parents aren’t on board, God is. He’s passionate about your grandchildren. He wants them to meet and know him. Don’t worry about how much or how little you can do. Y</a:t>
            </a:r>
            <a:r>
              <a:rPr lang="en-GB" sz="1100" b="1" dirty="0">
                <a:latin typeface="Source Sans Pro"/>
                <a:ea typeface="Source Sans Pro"/>
                <a:cs typeface="Source Sans Pro"/>
                <a:sym typeface="Source Sans Pro"/>
              </a:rPr>
              <a:t>our job is to keep asking God for your next steps </a:t>
            </a:r>
            <a:r>
              <a:rPr lang="en-GB" sz="1100" dirty="0">
                <a:latin typeface="Source Sans Pro"/>
                <a:ea typeface="Source Sans Pro"/>
                <a:cs typeface="Source Sans Pro"/>
                <a:sym typeface="Source Sans Pro"/>
              </a:rPr>
              <a:t>in his plan for your grandchildren.</a:t>
            </a:r>
            <a:endParaRPr sz="1100" dirty="0">
              <a:latin typeface="Source Sans Pro"/>
              <a:ea typeface="Source Sans Pro"/>
              <a:cs typeface="Source Sans Pro"/>
              <a:sym typeface="Source Sans Pro"/>
            </a:endParaRPr>
          </a:p>
          <a:p>
            <a:pPr marL="0" lvl="0" indent="0" algn="l" rtl="0">
              <a:spcBef>
                <a:spcPts val="800"/>
              </a:spcBef>
              <a:spcAft>
                <a:spcPts val="0"/>
              </a:spcAft>
              <a:buClr>
                <a:schemeClr val="dk1"/>
              </a:buClr>
              <a:buSzPts val="1100"/>
              <a:buFont typeface="Arial"/>
              <a:buNone/>
            </a:pPr>
            <a:endParaRPr dirty="0"/>
          </a:p>
          <a:p>
            <a:pPr marL="0" lvl="0" indent="0" algn="l" rtl="0">
              <a:lnSpc>
                <a:spcPct val="100000"/>
              </a:lnSpc>
              <a:spcBef>
                <a:spcPts val="0"/>
              </a:spcBef>
              <a:spcAft>
                <a:spcPts val="0"/>
              </a:spcAft>
              <a:buClr>
                <a:schemeClr val="dk1"/>
              </a:buClr>
              <a:buSzPts val="1400"/>
              <a:buFont typeface="Calibri"/>
              <a:buNone/>
            </a:pPr>
            <a:endParaRPr dirty="0"/>
          </a:p>
        </p:txBody>
      </p:sp>
      <p:sp>
        <p:nvSpPr>
          <p:cNvPr id="198" name="Google Shape;198;p29: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390386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E164F-7D6C-B4EB-ED48-5F1986FB82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27D9DC-1661-D939-DC75-739D5A679E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EC6D42-6336-8846-962A-D0653541C1D1}"/>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7ED730FC-0D36-9139-2F60-0C190DF0CFDD}"/>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641141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141FF-1CBD-410D-200B-4AB90E3A522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B47863F8-8B22-9E4A-9A46-F016798B7C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1AB26115-4C72-A682-81C8-F9A636BD5CFD}"/>
              </a:ext>
            </a:extLst>
          </p:cNvPr>
          <p:cNvSpPr>
            <a:spLocks noGrp="1"/>
          </p:cNvSpPr>
          <p:nvPr>
            <p:ph type="dt" sz="half" idx="10"/>
          </p:nvPr>
        </p:nvSpPr>
        <p:spPr/>
        <p:txBody>
          <a:bodyPr/>
          <a:lstStyle/>
          <a:p>
            <a:fld id="{4B081AD5-D581-477C-A521-363A1148E364}" type="datetimeFigureOut">
              <a:rPr lang="en-GB" smtClean="0"/>
              <a:t>12/10/2026</a:t>
            </a:fld>
            <a:endParaRPr lang="en-GB"/>
          </a:p>
        </p:txBody>
      </p:sp>
      <p:sp>
        <p:nvSpPr>
          <p:cNvPr id="5" name="Footer Placeholder 4">
            <a:extLst>
              <a:ext uri="{FF2B5EF4-FFF2-40B4-BE49-F238E27FC236}">
                <a16:creationId xmlns:a16="http://schemas.microsoft.com/office/drawing/2014/main" id="{E53F4427-1ECA-6F6E-57F9-17BF122CDF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C3E09D9-EF58-16CD-944F-E486F6A184E8}"/>
              </a:ext>
            </a:extLst>
          </p:cNvPr>
          <p:cNvSpPr>
            <a:spLocks noGrp="1"/>
          </p:cNvSpPr>
          <p:nvPr>
            <p:ph type="sldNum" sz="quarter" idx="12"/>
          </p:nvPr>
        </p:nvSpPr>
        <p:spPr/>
        <p:txBody>
          <a:bodyPr/>
          <a:lstStyle/>
          <a:p>
            <a:fld id="{F372489A-5EB1-49CB-B77F-ACD88EB92BA9}" type="slidenum">
              <a:rPr lang="en-GB" smtClean="0"/>
              <a:t>‹#›</a:t>
            </a:fld>
            <a:endParaRPr lang="en-GB"/>
          </a:p>
        </p:txBody>
      </p:sp>
    </p:spTree>
    <p:extLst>
      <p:ext uri="{BB962C8B-B14F-4D97-AF65-F5344CB8AC3E}">
        <p14:creationId xmlns:p14="http://schemas.microsoft.com/office/powerpoint/2010/main" val="2838130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6FBC60-0FF8-7725-2F6E-5536529A08A5}"/>
              </a:ext>
            </a:extLst>
          </p:cNvPr>
          <p:cNvSpPr>
            <a:spLocks noGrp="1"/>
          </p:cNvSpPr>
          <p:nvPr>
            <p:ph type="dt" sz="half" idx="10"/>
          </p:nvPr>
        </p:nvSpPr>
        <p:spPr/>
        <p:txBody>
          <a:bodyPr/>
          <a:lstStyle/>
          <a:p>
            <a:fld id="{4B081AD5-D581-477C-A521-363A1148E364}" type="datetimeFigureOut">
              <a:rPr lang="en-GB" smtClean="0"/>
              <a:t>12/10/2026</a:t>
            </a:fld>
            <a:endParaRPr lang="en-GB"/>
          </a:p>
        </p:txBody>
      </p:sp>
      <p:sp>
        <p:nvSpPr>
          <p:cNvPr id="3" name="Footer Placeholder 2">
            <a:extLst>
              <a:ext uri="{FF2B5EF4-FFF2-40B4-BE49-F238E27FC236}">
                <a16:creationId xmlns:a16="http://schemas.microsoft.com/office/drawing/2014/main" id="{539D389E-E417-A002-B5BA-A9D1C1DA704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587E0CA-1A31-66DB-5776-3B760C1390FD}"/>
              </a:ext>
            </a:extLst>
          </p:cNvPr>
          <p:cNvSpPr>
            <a:spLocks noGrp="1"/>
          </p:cNvSpPr>
          <p:nvPr>
            <p:ph type="sldNum" sz="quarter" idx="12"/>
          </p:nvPr>
        </p:nvSpPr>
        <p:spPr/>
        <p:txBody>
          <a:bodyPr/>
          <a:lstStyle/>
          <a:p>
            <a:fld id="{F372489A-5EB1-49CB-B77F-ACD88EB92BA9}" type="slidenum">
              <a:rPr lang="en-GB" smtClean="0"/>
              <a:t>‹#›</a:t>
            </a:fld>
            <a:endParaRPr lang="en-GB"/>
          </a:p>
        </p:txBody>
      </p:sp>
    </p:spTree>
    <p:extLst>
      <p:ext uri="{BB962C8B-B14F-4D97-AF65-F5344CB8AC3E}">
        <p14:creationId xmlns:p14="http://schemas.microsoft.com/office/powerpoint/2010/main" val="1454784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11"/>
        <p:cNvGrpSpPr/>
        <p:nvPr/>
      </p:nvGrpSpPr>
      <p:grpSpPr>
        <a:xfrm>
          <a:off x="0" y="0"/>
          <a:ext cx="0" cy="0"/>
          <a:chOff x="0" y="0"/>
          <a:chExt cx="0" cy="0"/>
        </a:xfrm>
      </p:grpSpPr>
    </p:spTree>
    <p:extLst>
      <p:ext uri="{BB962C8B-B14F-4D97-AF65-F5344CB8AC3E}">
        <p14:creationId xmlns:p14="http://schemas.microsoft.com/office/powerpoint/2010/main" val="133082035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10605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94B409F-0D74-87A9-974E-140225A733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5523" cy="6858000"/>
          </a:xfrm>
          <a:prstGeom prst="rect">
            <a:avLst/>
          </a:prstGeom>
        </p:spPr>
      </p:pic>
      <p:sp>
        <p:nvSpPr>
          <p:cNvPr id="2" name="Rectangle 1">
            <a:extLst>
              <a:ext uri="{FF2B5EF4-FFF2-40B4-BE49-F238E27FC236}">
                <a16:creationId xmlns:a16="http://schemas.microsoft.com/office/drawing/2014/main" id="{A8A93814-3FA3-4DF5-8551-28414FB67C71}"/>
              </a:ext>
            </a:extLst>
          </p:cNvPr>
          <p:cNvSpPr>
            <a:spLocks noGrp="1"/>
          </p:cNvSpPr>
          <p:nvPr/>
        </p:nvSpPr>
        <p:spPr>
          <a:xfrm>
            <a:off x="800100" y="2706129"/>
            <a:ext cx="9134732" cy="1475345"/>
          </a:xfrm>
          <a:prstGeom prst="rect">
            <a:avLst/>
          </a:prstGeom>
          <a:noFill/>
          <a:ln w="0">
            <a:noFill/>
            <a:prstDash val="solid"/>
          </a:ln>
        </p:spPr>
        <p:txBody>
          <a:bodyPr wrap="square" lIns="0" tIns="0" rIns="0" bIns="0" anchor="t">
            <a:noAutofit/>
          </a:bodyPr>
          <a:lstStyle/>
          <a:p>
            <a:pPr algn="l">
              <a:defRPr sz="5250" b="1" i="0">
                <a:solidFill>
                  <a:srgbClr val="4A4F2A"/>
                </a:solidFill>
                <a:latin typeface="Aptos Display"/>
                <a:ea typeface="Aptos Display"/>
                <a:cs typeface="Aptos Display"/>
              </a:defRPr>
            </a:pPr>
            <a:r>
              <a:rPr lang="en-GB" sz="4000" b="1" i="0" dirty="0">
                <a:solidFill>
                  <a:srgbClr val="4A4F2A"/>
                </a:solidFill>
                <a:latin typeface="Aptos Display"/>
                <a:ea typeface="Aptos Display"/>
                <a:cs typeface="Aptos Display"/>
              </a:rPr>
              <a:t>Session 2: 	Facing the Challenges </a:t>
            </a:r>
          </a:p>
          <a:p>
            <a:pPr algn="l">
              <a:defRPr sz="5250" b="1" i="0">
                <a:solidFill>
                  <a:srgbClr val="4A4F2A"/>
                </a:solidFill>
                <a:latin typeface="Aptos Display"/>
                <a:ea typeface="Aptos Display"/>
                <a:cs typeface="Aptos Display"/>
              </a:defRPr>
            </a:pPr>
            <a:r>
              <a:rPr lang="en-GB" sz="4000" b="1" dirty="0">
                <a:solidFill>
                  <a:srgbClr val="4A4F2A"/>
                </a:solidFill>
                <a:latin typeface="Aptos Display"/>
                <a:ea typeface="Aptos Display"/>
                <a:cs typeface="Aptos Display"/>
              </a:rPr>
              <a:t>			AND Reasons for Hope</a:t>
            </a:r>
            <a:endParaRPr sz="4000" b="1" i="0" dirty="0">
              <a:solidFill>
                <a:srgbClr val="4A4F2A"/>
              </a:solidFill>
              <a:latin typeface="Aptos Display"/>
              <a:ea typeface="Aptos Display"/>
              <a:cs typeface="Aptos Display"/>
            </a:endParaRPr>
          </a:p>
        </p:txBody>
      </p:sp>
      <p:sp>
        <p:nvSpPr>
          <p:cNvPr id="3" name="Straight Connector 2">
            <a:extLst>
              <a:ext uri="{FF2B5EF4-FFF2-40B4-BE49-F238E27FC236}">
                <a16:creationId xmlns:a16="http://schemas.microsoft.com/office/drawing/2014/main" id="{0F2BE54F-CE99-432C-B562-E3520313EE89}"/>
              </a:ext>
            </a:extLst>
          </p:cNvPr>
          <p:cNvSpPr>
            <a:spLocks noGrp="1"/>
          </p:cNvSpPr>
          <p:nvPr/>
        </p:nvSpPr>
        <p:spPr>
          <a:xfrm>
            <a:off x="819150" y="4405312"/>
            <a:ext cx="819150" cy="0"/>
          </a:xfrm>
          <a:prstGeom prst="line">
            <a:avLst/>
          </a:prstGeom>
          <a:noFill/>
          <a:ln w="47625">
            <a:solidFill>
              <a:srgbClr val="B89A16"/>
            </a:solidFill>
            <a:prstDash val="solid"/>
          </a:ln>
        </p:spPr>
        <p:txBody>
          <a:bodyPr/>
          <a:lstStyle/>
          <a:p>
            <a:endParaRPr lang="en-US"/>
          </a:p>
        </p:txBody>
      </p:sp>
      <p:sp>
        <p:nvSpPr>
          <p:cNvPr id="4" name="Rectangle 3">
            <a:extLst>
              <a:ext uri="{FF2B5EF4-FFF2-40B4-BE49-F238E27FC236}">
                <a16:creationId xmlns:a16="http://schemas.microsoft.com/office/drawing/2014/main" id="{C1BBDD78-E24D-4B36-8124-580134F58853}"/>
              </a:ext>
            </a:extLst>
          </p:cNvPr>
          <p:cNvSpPr>
            <a:spLocks noGrp="1"/>
          </p:cNvSpPr>
          <p:nvPr/>
        </p:nvSpPr>
        <p:spPr>
          <a:xfrm>
            <a:off x="800100" y="4643437"/>
            <a:ext cx="5619750" cy="400050"/>
          </a:xfrm>
          <a:prstGeom prst="rect">
            <a:avLst/>
          </a:prstGeom>
          <a:noFill/>
          <a:ln w="0">
            <a:noFill/>
            <a:prstDash val="solid"/>
          </a:ln>
        </p:spPr>
        <p:txBody>
          <a:bodyPr wrap="square" lIns="0" tIns="0" rIns="0" bIns="0" anchor="t">
            <a:normAutofit/>
          </a:bodyPr>
          <a:lstStyle/>
          <a:p>
            <a:pPr algn="l">
              <a:defRPr sz="1875" b="0" i="0">
                <a:solidFill>
                  <a:srgbClr val="343923"/>
                </a:solidFill>
                <a:latin typeface="Aptos"/>
                <a:ea typeface="Aptos"/>
                <a:cs typeface="Aptos"/>
              </a:defRPr>
            </a:pPr>
            <a:r>
              <a:rPr lang="en-GB" sz="1875" b="0" i="0" dirty="0">
                <a:solidFill>
                  <a:srgbClr val="343923"/>
                </a:solidFill>
                <a:latin typeface="Aptos"/>
                <a:ea typeface="Aptos"/>
                <a:cs typeface="Aptos"/>
              </a:rPr>
              <a:t>Becky Sedgwick &amp; Sarah Holmes</a:t>
            </a:r>
            <a:endParaRPr sz="1875" b="0" i="0" dirty="0">
              <a:solidFill>
                <a:srgbClr val="343923"/>
              </a:solidFill>
              <a:latin typeface="Aptos"/>
              <a:ea typeface="Aptos"/>
              <a:cs typeface="Aptos"/>
            </a:endParaRPr>
          </a:p>
        </p:txBody>
      </p:sp>
      <p:sp>
        <p:nvSpPr>
          <p:cNvPr id="5" name="Rectangle 4">
            <a:extLst>
              <a:ext uri="{FF2B5EF4-FFF2-40B4-BE49-F238E27FC236}">
                <a16:creationId xmlns:a16="http://schemas.microsoft.com/office/drawing/2014/main" id="{6896C3FC-E46E-459D-A5EF-1894319E84DE}"/>
              </a:ext>
            </a:extLst>
          </p:cNvPr>
          <p:cNvSpPr>
            <a:spLocks noGrp="1"/>
          </p:cNvSpPr>
          <p:nvPr/>
        </p:nvSpPr>
        <p:spPr>
          <a:xfrm>
            <a:off x="781050" y="5905500"/>
            <a:ext cx="5143500" cy="228600"/>
          </a:xfrm>
          <a:prstGeom prst="rect">
            <a:avLst/>
          </a:prstGeom>
          <a:noFill/>
          <a:ln w="0">
            <a:noFill/>
            <a:prstDash val="solid"/>
          </a:ln>
        </p:spPr>
        <p:txBody>
          <a:bodyPr wrap="square" lIns="0" tIns="0" rIns="0" bIns="0" anchor="t">
            <a:normAutofit/>
          </a:bodyPr>
          <a:lstStyle/>
          <a:p>
            <a:pPr algn="l">
              <a:defRPr sz="1200" b="1" i="0">
                <a:solidFill>
                  <a:srgbClr val="7F824A"/>
                </a:solidFill>
                <a:latin typeface="Aptos"/>
                <a:ea typeface="Aptos"/>
                <a:cs typeface="Aptos"/>
              </a:defRPr>
            </a:pPr>
            <a:r>
              <a:rPr sz="1200" b="1" i="0" dirty="0">
                <a:solidFill>
                  <a:srgbClr val="7F824A"/>
                </a:solidFill>
                <a:latin typeface="Aptos"/>
                <a:ea typeface="Aptos"/>
                <a:cs typeface="Aptos"/>
              </a:rPr>
              <a:t>•  NCGC 2026</a:t>
            </a:r>
          </a:p>
        </p:txBody>
      </p:sp>
    </p:spTree>
    <p:extLst>
      <p:ext uri="{BB962C8B-B14F-4D97-AF65-F5344CB8AC3E}">
        <p14:creationId xmlns:p14="http://schemas.microsoft.com/office/powerpoint/2010/main" val="551868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Matched deck style 6">
            <a:extLst>
              <a:ext uri="{FF2B5EF4-FFF2-40B4-BE49-F238E27FC236}">
                <a16:creationId xmlns:a16="http://schemas.microsoft.com/office/drawing/2014/main" id="{DEC6CB23-8C6F-EDDC-8C1D-193EBEB20708}"/>
              </a:ext>
            </a:extLst>
          </p:cNvPr>
          <p:cNvSpPr>
            <a:spLocks noGrp="1"/>
          </p:cNvSpPr>
          <p:nvPr/>
        </p:nvSpPr>
        <p:spPr>
          <a:xfrm>
            <a:off x="9620250" y="-1619250"/>
            <a:ext cx="4572000" cy="7239000"/>
          </a:xfrm>
          <a:prstGeom prst="ellipse">
            <a:avLst/>
          </a:prstGeom>
          <a:solidFill>
            <a:srgbClr val="D7D7B7"/>
          </a:solidFill>
          <a:ln w="0">
            <a:noFill/>
            <a:prstDash val="solid"/>
          </a:ln>
        </p:spPr>
        <p:txBody>
          <a:bodyPr/>
          <a:lstStyle/>
          <a:p>
            <a:endParaRPr lang="en-US"/>
          </a:p>
        </p:txBody>
      </p:sp>
      <p:sp>
        <p:nvSpPr>
          <p:cNvPr id="7" name="Matched deck style 7">
            <a:extLst>
              <a:ext uri="{FF2B5EF4-FFF2-40B4-BE49-F238E27FC236}">
                <a16:creationId xmlns:a16="http://schemas.microsoft.com/office/drawing/2014/main" id="{25E5989D-7912-19A4-EC48-066F3B35CAFB}"/>
              </a:ext>
            </a:extLst>
          </p:cNvPr>
          <p:cNvSpPr>
            <a:spLocks noGrp="1"/>
          </p:cNvSpPr>
          <p:nvPr/>
        </p:nvSpPr>
        <p:spPr>
          <a:xfrm>
            <a:off x="10287000" y="-1047750"/>
            <a:ext cx="3905250" cy="6096000"/>
          </a:xfrm>
          <a:prstGeom prst="ellipse">
            <a:avLst/>
          </a:prstGeom>
          <a:solidFill>
            <a:srgbClr val="F5F1D8"/>
          </a:solidFill>
          <a:ln w="0">
            <a:noFill/>
            <a:prstDash val="solid"/>
          </a:ln>
        </p:spPr>
        <p:txBody>
          <a:bodyPr/>
          <a:lstStyle/>
          <a:p>
            <a:endParaRPr lang="en-US"/>
          </a:p>
        </p:txBody>
      </p:sp>
      <p:sp>
        <p:nvSpPr>
          <p:cNvPr id="8" name="Matched deck style 8">
            <a:extLst>
              <a:ext uri="{FF2B5EF4-FFF2-40B4-BE49-F238E27FC236}">
                <a16:creationId xmlns:a16="http://schemas.microsoft.com/office/drawing/2014/main" id="{E4639B9B-D2A0-B360-55A5-CAF6838786DB}"/>
              </a:ext>
            </a:extLst>
          </p:cNvPr>
          <p:cNvSpPr>
            <a:spLocks noGrp="1"/>
          </p:cNvSpPr>
          <p:nvPr/>
        </p:nvSpPr>
        <p:spPr>
          <a:xfrm>
            <a:off x="10763250" y="-190500"/>
            <a:ext cx="2667000" cy="4286250"/>
          </a:xfrm>
          <a:prstGeom prst="ellipse">
            <a:avLst/>
          </a:prstGeom>
          <a:solidFill>
            <a:srgbClr val="E6D1BF"/>
          </a:solidFill>
          <a:ln w="0">
            <a:noFill/>
            <a:prstDash val="solid"/>
          </a:ln>
        </p:spPr>
        <p:txBody>
          <a:bodyPr/>
          <a:lstStyle/>
          <a:p>
            <a:endParaRPr lang="en-US"/>
          </a:p>
        </p:txBody>
      </p:sp>
      <p:sp>
        <p:nvSpPr>
          <p:cNvPr id="5" name="TextBox 4">
            <a:extLst>
              <a:ext uri="{FF2B5EF4-FFF2-40B4-BE49-F238E27FC236}">
                <a16:creationId xmlns:a16="http://schemas.microsoft.com/office/drawing/2014/main" id="{AC3F4A1E-D0BA-F69C-7568-699B0A33F6F5}"/>
              </a:ext>
            </a:extLst>
          </p:cNvPr>
          <p:cNvSpPr txBox="1"/>
          <p:nvPr/>
        </p:nvSpPr>
        <p:spPr>
          <a:xfrm>
            <a:off x="685800" y="822960"/>
            <a:ext cx="8321040" cy="667512"/>
          </a:xfrm>
          <a:prstGeom prst="rect">
            <a:avLst/>
          </a:prstGeom>
        </p:spPr>
        <p:txBody>
          <a:bodyPr vert="horz" wrap="square" lIns="0" tIns="0" rIns="0" bIns="0" rtlCol="0" anchor="b">
            <a:normAutofit/>
          </a:bodyPr>
          <a:lstStyle/>
          <a:p>
            <a:pPr algn="l">
              <a:lnSpc>
                <a:spcPct val="90000"/>
              </a:lnSpc>
              <a:spcBef>
                <a:spcPct val="0"/>
              </a:spcBef>
              <a:spcAft>
                <a:spcPts val="600"/>
              </a:spcAft>
            </a:pPr>
            <a:r>
              <a:rPr lang="en-US" sz="3750" b="1">
                <a:solidFill>
                  <a:srgbClr val="50552B"/>
                </a:solidFill>
                <a:latin typeface="Aptos Display"/>
                <a:ea typeface="+mj-ea"/>
                <a:cs typeface="+mj-cs"/>
              </a:rPr>
              <a:t>Some ideas in literature</a:t>
            </a:r>
          </a:p>
        </p:txBody>
      </p:sp>
      <p:sp>
        <p:nvSpPr>
          <p:cNvPr id="3" name="TextBox 2">
            <a:extLst>
              <a:ext uri="{FF2B5EF4-FFF2-40B4-BE49-F238E27FC236}">
                <a16:creationId xmlns:a16="http://schemas.microsoft.com/office/drawing/2014/main" id="{C96AB365-B240-1B97-70A1-1992D61A6B99}"/>
              </a:ext>
            </a:extLst>
          </p:cNvPr>
          <p:cNvSpPr txBox="1"/>
          <p:nvPr/>
        </p:nvSpPr>
        <p:spPr>
          <a:xfrm>
            <a:off x="685800" y="1947672"/>
            <a:ext cx="8366760" cy="4160520"/>
          </a:xfrm>
          <a:prstGeom prst="rect">
            <a:avLst/>
          </a:prstGeom>
        </p:spPr>
        <p:txBody>
          <a:bodyPr vert="horz" wrap="square" lIns="0" tIns="0" rIns="0" bIns="0" rtlCol="0" anchor="t">
            <a:noAutofit/>
          </a:bodyPr>
          <a:lstStyle/>
          <a:p>
            <a:pPr marL="190500" indent="-190500" algn="l">
              <a:lnSpc>
                <a:spcPct val="106000"/>
              </a:lnSpc>
              <a:spcBef>
                <a:spcPct val="0"/>
              </a:spcBef>
              <a:spcAft>
                <a:spcPts val="1300"/>
              </a:spcAft>
              <a:buChar char="•"/>
            </a:pPr>
            <a:r>
              <a:rPr lang="en-GB" sz="1950">
                <a:solidFill>
                  <a:srgbClr val="62663B"/>
                </a:solidFill>
                <a:latin typeface="Aptos"/>
              </a:rPr>
              <a:t>Grandparents are widely viewed as beneficial, partly due to the special nature of the grandparent-grandchild relationship (Rempel, 2012).</a:t>
            </a:r>
          </a:p>
          <a:p>
            <a:pPr marL="190500" indent="-190500" algn="l">
              <a:lnSpc>
                <a:spcPct val="106000"/>
              </a:lnSpc>
              <a:spcAft>
                <a:spcPts val="1300"/>
              </a:spcAft>
              <a:buChar char="•"/>
            </a:pPr>
            <a:r>
              <a:rPr lang="en-GB" sz="1950">
                <a:solidFill>
                  <a:srgbClr val="62663B"/>
                </a:solidFill>
                <a:latin typeface="Aptos"/>
              </a:rPr>
              <a:t>Unique &amp; natural connection of grandparents &amp; grandchildren (Kimmel &amp; Kimmel, 2007).</a:t>
            </a:r>
          </a:p>
          <a:p>
            <a:pPr marL="190500" indent="-190500" algn="l">
              <a:lnSpc>
                <a:spcPct val="106000"/>
              </a:lnSpc>
              <a:spcAft>
                <a:spcPts val="1300"/>
              </a:spcAft>
              <a:buChar char="•"/>
            </a:pPr>
            <a:r>
              <a:rPr lang="en-GB" sz="1950">
                <a:solidFill>
                  <a:srgbClr val="62663B"/>
                </a:solidFill>
                <a:latin typeface="Aptos"/>
              </a:rPr>
              <a:t>The relationship is often close &amp; satisfying for both generations (Sciplino &amp; Kinshott, 2019).</a:t>
            </a:r>
          </a:p>
          <a:p>
            <a:pPr marL="190500" indent="-190500" algn="l">
              <a:lnSpc>
                <a:spcPct val="106000"/>
              </a:lnSpc>
              <a:spcAft>
                <a:spcPts val="1300"/>
              </a:spcAft>
              <a:buChar char="•"/>
            </a:pPr>
            <a:r>
              <a:rPr lang="en-GB" sz="1950">
                <a:solidFill>
                  <a:srgbClr val="62663B"/>
                </a:solidFill>
                <a:latin typeface="Aptos"/>
              </a:rPr>
              <a:t>Unique set of historical &amp; experiential events that shape interactions (Hagestad, 1985).</a:t>
            </a:r>
          </a:p>
          <a:p>
            <a:pPr marL="190500" indent="-190500" algn="l">
              <a:lnSpc>
                <a:spcPct val="106000"/>
              </a:lnSpc>
              <a:spcAft>
                <a:spcPts val="1300"/>
              </a:spcAft>
              <a:buChar char="•"/>
            </a:pPr>
            <a:r>
              <a:rPr lang="en-GB" sz="1950">
                <a:solidFill>
                  <a:srgbClr val="62663B"/>
                </a:solidFill>
                <a:latin typeface="Aptos"/>
              </a:rPr>
              <a:t>Mutual satisfaction &amp; meaningful attachment bond (Condon et al. 2020).</a:t>
            </a:r>
          </a:p>
          <a:p>
            <a:pPr marL="190500" indent="-190500" algn="l">
              <a:lnSpc>
                <a:spcPct val="106000"/>
              </a:lnSpc>
              <a:spcAft>
                <a:spcPts val="1300"/>
              </a:spcAft>
              <a:buChar char="•"/>
            </a:pPr>
            <a:r>
              <a:rPr lang="en-GB" sz="1950">
                <a:solidFill>
                  <a:srgbClr val="62663B"/>
                </a:solidFill>
                <a:latin typeface="Aptos"/>
              </a:rPr>
              <a:t>Emotional closeness, shared family identity, and perceived availability of social support (Mansson, Floyd &amp; Soliz, 2017).</a:t>
            </a:r>
          </a:p>
        </p:txBody>
      </p:sp>
      <p:sp>
        <p:nvSpPr>
          <p:cNvPr id="9" name="Matched deck style 9">
            <a:extLst>
              <a:ext uri="{FF2B5EF4-FFF2-40B4-BE49-F238E27FC236}">
                <a16:creationId xmlns:a16="http://schemas.microsoft.com/office/drawing/2014/main" id="{312BE7E1-4510-0AFA-21E4-7011AB5D9CE4}"/>
              </a:ext>
            </a:extLst>
          </p:cNvPr>
          <p:cNvSpPr>
            <a:spLocks noGrp="1"/>
          </p:cNvSpPr>
          <p:nvPr/>
        </p:nvSpPr>
        <p:spPr>
          <a:xfrm>
            <a:off x="685800" y="1600200"/>
            <a:ext cx="666750" cy="0"/>
          </a:xfrm>
          <a:prstGeom prst="line">
            <a:avLst/>
          </a:prstGeom>
          <a:noFill/>
          <a:ln w="38100">
            <a:solidFill>
              <a:srgbClr val="B89A16"/>
            </a:solidFill>
            <a:prstDash val="solid"/>
          </a:ln>
        </p:spPr>
        <p:txBody>
          <a:bodyPr/>
          <a:lstStyle/>
          <a:p>
            <a:endParaRPr lang="en-US"/>
          </a:p>
        </p:txBody>
      </p:sp>
      <p:sp>
        <p:nvSpPr>
          <p:cNvPr id="10" name="Matched deck style 10">
            <a:extLst>
              <a:ext uri="{FF2B5EF4-FFF2-40B4-BE49-F238E27FC236}">
                <a16:creationId xmlns:a16="http://schemas.microsoft.com/office/drawing/2014/main" id="{76FFEA64-6EDF-1698-C6E2-DE9AF26F3CEB}"/>
              </a:ext>
            </a:extLst>
          </p:cNvPr>
          <p:cNvSpPr>
            <a:spLocks noGrp="1"/>
          </p:cNvSpPr>
          <p:nvPr/>
        </p:nvSpPr>
        <p:spPr>
          <a:xfrm>
            <a:off x="685800" y="6438900"/>
            <a:ext cx="10820400" cy="0"/>
          </a:xfrm>
          <a:prstGeom prst="line">
            <a:avLst/>
          </a:prstGeom>
          <a:noFill/>
          <a:ln w="9525">
            <a:solidFill>
              <a:srgbClr val="D7D7B7"/>
            </a:solidFill>
            <a:prstDash val="solid"/>
          </a:ln>
        </p:spPr>
        <p:txBody>
          <a:bodyPr/>
          <a:lstStyle/>
          <a:p>
            <a:endParaRPr lang="en-US"/>
          </a:p>
        </p:txBody>
      </p:sp>
      <p:sp>
        <p:nvSpPr>
          <p:cNvPr id="11" name="Matched deck style 11">
            <a:extLst>
              <a:ext uri="{FF2B5EF4-FFF2-40B4-BE49-F238E27FC236}">
                <a16:creationId xmlns:a16="http://schemas.microsoft.com/office/drawing/2014/main" id="{BF63464C-2555-B436-540D-DF9B02C10D79}"/>
              </a:ext>
            </a:extLst>
          </p:cNvPr>
          <p:cNvSpPr>
            <a:spLocks noGrp="1"/>
          </p:cNvSpPr>
          <p:nvPr/>
        </p:nvSpPr>
        <p:spPr>
          <a:xfrm>
            <a:off x="685800" y="6534150"/>
            <a:ext cx="5334000" cy="171450"/>
          </a:xfrm>
          <a:prstGeom prst="rect">
            <a:avLst/>
          </a:prstGeom>
          <a:noFill/>
          <a:ln w="0">
            <a:noFill/>
            <a:prstDash val="solid"/>
          </a:ln>
        </p:spPr>
        <p:txBody>
          <a:bodyPr wrap="square" lIns="0" tIns="0" rIns="0" bIns="0" anchor="t">
            <a:normAutofit/>
          </a:bodyPr>
          <a:lstStyle/>
          <a:p>
            <a:pPr algn="l">
              <a:defRPr sz="900" b="1" i="0">
                <a:solidFill>
                  <a:srgbClr val="747653"/>
                </a:solidFill>
                <a:latin typeface="Aptos"/>
                <a:ea typeface="Aptos"/>
                <a:cs typeface="Aptos"/>
              </a:defRPr>
            </a:pPr>
            <a:r>
              <a:rPr sz="900" b="1" i="0">
                <a:solidFill>
                  <a:srgbClr val="747653"/>
                </a:solidFill>
                <a:latin typeface="Aptos"/>
                <a:ea typeface="Aptos"/>
                <a:cs typeface="Aptos"/>
              </a:rPr>
              <a:t>THE NATIONAL CHRISTIAN GRANDPARENTS CONFERENCE</a:t>
            </a:r>
          </a:p>
        </p:txBody>
      </p:sp>
      <p:sp>
        <p:nvSpPr>
          <p:cNvPr id="12" name="Oval 11">
            <a:extLst>
              <a:ext uri="{FF2B5EF4-FFF2-40B4-BE49-F238E27FC236}">
                <a16:creationId xmlns:a16="http://schemas.microsoft.com/office/drawing/2014/main" id="{6CCBCA7D-F11A-53A9-4FB3-345D63954D9F}"/>
              </a:ext>
            </a:extLst>
          </p:cNvPr>
          <p:cNvSpPr>
            <a:spLocks noGrp="1"/>
          </p:cNvSpPr>
          <p:nvPr/>
        </p:nvSpPr>
        <p:spPr>
          <a:xfrm>
            <a:off x="10915650" y="-38100"/>
            <a:ext cx="2667000" cy="4286250"/>
          </a:xfrm>
          <a:prstGeom prst="ellipse">
            <a:avLst/>
          </a:prstGeom>
          <a:solidFill>
            <a:srgbClr val="E6D1BF"/>
          </a:solidFill>
          <a:ln w="0">
            <a:noFill/>
            <a:prstDash val="solid"/>
          </a:ln>
        </p:spPr>
        <p:txBody>
          <a:bodyPr/>
          <a:lstStyle/>
          <a:p>
            <a:endParaRPr lang="en-US"/>
          </a:p>
        </p:txBody>
      </p:sp>
      <p:pic>
        <p:nvPicPr>
          <p:cNvPr id="2" name="Picture 1">
            <a:extLst>
              <a:ext uri="{FF2B5EF4-FFF2-40B4-BE49-F238E27FC236}">
                <a16:creationId xmlns:a16="http://schemas.microsoft.com/office/drawing/2014/main" id="{51A2C538-3164-E6B4-F760-D4B6FC55B4B7}"/>
              </a:ext>
            </a:extLst>
          </p:cNvPr>
          <p:cNvPicPr>
            <a:picLocks noChangeAspect="1"/>
          </p:cNvPicPr>
          <p:nvPr/>
        </p:nvPicPr>
        <p:blipFill rotWithShape="1">
          <a:blip r:embed="rId2">
            <a:extLst>
              <a:ext uri="{28A0092B-C50C-407E-A947-70E740481C1C}">
                <a14:useLocalDpi xmlns:a14="http://schemas.microsoft.com/office/drawing/2010/main" val="0"/>
              </a:ext>
            </a:extLst>
          </a:blip>
          <a:srcRect l="6183" t="8289" r="28817" b="12391"/>
          <a:stretch/>
        </p:blipFill>
        <p:spPr>
          <a:xfrm rot="300000">
            <a:off x="9080165" y="1701400"/>
            <a:ext cx="3029722" cy="2768539"/>
          </a:xfrm>
          <a:prstGeom prst="rect">
            <a:avLst/>
          </a:prstGeom>
          <a:ln w="63500">
            <a:solidFill>
              <a:srgbClr val="F5F1D8"/>
            </a:solidFill>
          </a:ln>
        </p:spPr>
      </p:pic>
    </p:spTree>
    <p:extLst>
      <p:ext uri="{BB962C8B-B14F-4D97-AF65-F5344CB8AC3E}">
        <p14:creationId xmlns:p14="http://schemas.microsoft.com/office/powerpoint/2010/main" val="1968376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Matched deck style 6">
            <a:extLst>
              <a:ext uri="{FF2B5EF4-FFF2-40B4-BE49-F238E27FC236}">
                <a16:creationId xmlns:a16="http://schemas.microsoft.com/office/drawing/2014/main" id="{DEC6CB23-8C6F-EDDC-8C1D-193EBEB20708}"/>
              </a:ext>
            </a:extLst>
          </p:cNvPr>
          <p:cNvSpPr>
            <a:spLocks noGrp="1"/>
          </p:cNvSpPr>
          <p:nvPr/>
        </p:nvSpPr>
        <p:spPr>
          <a:xfrm>
            <a:off x="9620250" y="-1619250"/>
            <a:ext cx="4572000" cy="7239000"/>
          </a:xfrm>
          <a:prstGeom prst="ellipse">
            <a:avLst/>
          </a:prstGeom>
          <a:solidFill>
            <a:srgbClr val="D7D7B7"/>
          </a:solidFill>
          <a:ln w="0">
            <a:noFill/>
            <a:prstDash val="solid"/>
          </a:ln>
        </p:spPr>
        <p:txBody>
          <a:bodyPr/>
          <a:lstStyle/>
          <a:p>
            <a:endParaRPr lang="en-US"/>
          </a:p>
        </p:txBody>
      </p:sp>
      <p:sp>
        <p:nvSpPr>
          <p:cNvPr id="7" name="Matched deck style 7">
            <a:extLst>
              <a:ext uri="{FF2B5EF4-FFF2-40B4-BE49-F238E27FC236}">
                <a16:creationId xmlns:a16="http://schemas.microsoft.com/office/drawing/2014/main" id="{25E5989D-7912-19A4-EC48-066F3B35CAFB}"/>
              </a:ext>
            </a:extLst>
          </p:cNvPr>
          <p:cNvSpPr>
            <a:spLocks noGrp="1"/>
          </p:cNvSpPr>
          <p:nvPr/>
        </p:nvSpPr>
        <p:spPr>
          <a:xfrm>
            <a:off x="10287000" y="-1047750"/>
            <a:ext cx="3905250" cy="6096000"/>
          </a:xfrm>
          <a:prstGeom prst="ellipse">
            <a:avLst/>
          </a:prstGeom>
          <a:solidFill>
            <a:srgbClr val="F5F1D8"/>
          </a:solidFill>
          <a:ln w="0">
            <a:noFill/>
            <a:prstDash val="solid"/>
          </a:ln>
        </p:spPr>
        <p:txBody>
          <a:bodyPr/>
          <a:lstStyle/>
          <a:p>
            <a:endParaRPr lang="en-US"/>
          </a:p>
        </p:txBody>
      </p:sp>
      <p:sp>
        <p:nvSpPr>
          <p:cNvPr id="8" name="Matched deck style 8">
            <a:extLst>
              <a:ext uri="{FF2B5EF4-FFF2-40B4-BE49-F238E27FC236}">
                <a16:creationId xmlns:a16="http://schemas.microsoft.com/office/drawing/2014/main" id="{E4639B9B-D2A0-B360-55A5-CAF6838786DB}"/>
              </a:ext>
            </a:extLst>
          </p:cNvPr>
          <p:cNvSpPr>
            <a:spLocks noGrp="1"/>
          </p:cNvSpPr>
          <p:nvPr/>
        </p:nvSpPr>
        <p:spPr>
          <a:xfrm>
            <a:off x="10763250" y="-190500"/>
            <a:ext cx="2667000" cy="4286250"/>
          </a:xfrm>
          <a:prstGeom prst="ellipse">
            <a:avLst/>
          </a:prstGeom>
          <a:solidFill>
            <a:srgbClr val="E6D1BF"/>
          </a:solidFill>
          <a:ln w="0">
            <a:noFill/>
            <a:prstDash val="solid"/>
          </a:ln>
        </p:spPr>
        <p:txBody>
          <a:bodyPr/>
          <a:lstStyle/>
          <a:p>
            <a:endParaRPr lang="en-US"/>
          </a:p>
        </p:txBody>
      </p:sp>
      <p:sp>
        <p:nvSpPr>
          <p:cNvPr id="5" name="TextBox 4">
            <a:extLst>
              <a:ext uri="{FF2B5EF4-FFF2-40B4-BE49-F238E27FC236}">
                <a16:creationId xmlns:a16="http://schemas.microsoft.com/office/drawing/2014/main" id="{AC3F4A1E-D0BA-F69C-7568-699B0A33F6F5}"/>
              </a:ext>
            </a:extLst>
          </p:cNvPr>
          <p:cNvSpPr txBox="1"/>
          <p:nvPr/>
        </p:nvSpPr>
        <p:spPr>
          <a:xfrm>
            <a:off x="685800" y="822960"/>
            <a:ext cx="8321040" cy="667512"/>
          </a:xfrm>
          <a:prstGeom prst="rect">
            <a:avLst/>
          </a:prstGeom>
        </p:spPr>
        <p:txBody>
          <a:bodyPr vert="horz" wrap="square" lIns="0" tIns="0" rIns="0" bIns="0" rtlCol="0" anchor="b">
            <a:normAutofit/>
          </a:bodyPr>
          <a:lstStyle/>
          <a:p>
            <a:pPr algn="l">
              <a:lnSpc>
                <a:spcPct val="90000"/>
              </a:lnSpc>
              <a:spcBef>
                <a:spcPct val="0"/>
              </a:spcBef>
              <a:spcAft>
                <a:spcPts val="600"/>
              </a:spcAft>
            </a:pPr>
            <a:r>
              <a:rPr lang="en-US" sz="3750" b="1">
                <a:solidFill>
                  <a:srgbClr val="50552B"/>
                </a:solidFill>
                <a:latin typeface="Aptos Display"/>
                <a:ea typeface="+mj-ea"/>
                <a:cs typeface="+mj-cs"/>
              </a:rPr>
              <a:t>Some ideas in literature</a:t>
            </a:r>
          </a:p>
        </p:txBody>
      </p:sp>
      <p:sp>
        <p:nvSpPr>
          <p:cNvPr id="3" name="TextBox 2">
            <a:extLst>
              <a:ext uri="{FF2B5EF4-FFF2-40B4-BE49-F238E27FC236}">
                <a16:creationId xmlns:a16="http://schemas.microsoft.com/office/drawing/2014/main" id="{C96AB365-B240-1B97-70A1-1992D61A6B99}"/>
              </a:ext>
            </a:extLst>
          </p:cNvPr>
          <p:cNvSpPr txBox="1"/>
          <p:nvPr/>
        </p:nvSpPr>
        <p:spPr>
          <a:xfrm>
            <a:off x="685800" y="1947672"/>
            <a:ext cx="8366760" cy="4160520"/>
          </a:xfrm>
          <a:prstGeom prst="rect">
            <a:avLst/>
          </a:prstGeom>
        </p:spPr>
        <p:txBody>
          <a:bodyPr vert="horz" wrap="square" lIns="0" tIns="0" rIns="0" bIns="0" rtlCol="0" anchor="t">
            <a:noAutofit/>
          </a:bodyPr>
          <a:lstStyle/>
          <a:p>
            <a:pPr marL="190500" indent="-190500" algn="l">
              <a:lnSpc>
                <a:spcPct val="106000"/>
              </a:lnSpc>
              <a:spcBef>
                <a:spcPct val="0"/>
              </a:spcBef>
              <a:spcAft>
                <a:spcPts val="1300"/>
              </a:spcAft>
              <a:buChar char="•"/>
            </a:pPr>
            <a:r>
              <a:rPr lang="en-GB" sz="1950">
                <a:solidFill>
                  <a:srgbClr val="62663B"/>
                </a:solidFill>
                <a:latin typeface="Aptos"/>
              </a:rPr>
              <a:t>Spiritual value of grandparents (Allen, 2007).</a:t>
            </a:r>
          </a:p>
          <a:p>
            <a:pPr marL="190500" indent="-190500" algn="l">
              <a:lnSpc>
                <a:spcPct val="106000"/>
              </a:lnSpc>
              <a:spcAft>
                <a:spcPts val="1300"/>
              </a:spcAft>
              <a:buChar char="•"/>
            </a:pPr>
            <a:r>
              <a:rPr lang="en-GB" sz="1950">
                <a:solidFill>
                  <a:srgbClr val="62663B"/>
                </a:solidFill>
                <a:latin typeface="Aptos"/>
              </a:rPr>
              <a:t>Intergenerational relationships have capacity to nurture spiritual growth and development in both adults and children (Clark, 2013).</a:t>
            </a:r>
          </a:p>
          <a:p>
            <a:pPr marL="190500" indent="-190500" algn="l">
              <a:lnSpc>
                <a:spcPct val="106000"/>
              </a:lnSpc>
              <a:spcAft>
                <a:spcPts val="1300"/>
              </a:spcAft>
              <a:buChar char="•"/>
            </a:pPr>
            <a:r>
              <a:rPr lang="en-GB" sz="1950">
                <a:solidFill>
                  <a:srgbClr val="62663B"/>
                </a:solidFill>
                <a:latin typeface="Aptos"/>
              </a:rPr>
              <a:t>Collaborate towards spiritual wellbeing of grandchildren (Kimmel &amp; Kimmel, 2007).</a:t>
            </a:r>
          </a:p>
          <a:p>
            <a:pPr marL="190500" indent="-190500" algn="l">
              <a:lnSpc>
                <a:spcPct val="106000"/>
              </a:lnSpc>
              <a:spcAft>
                <a:spcPts val="1300"/>
              </a:spcAft>
              <a:buChar char="•"/>
            </a:pPr>
            <a:r>
              <a:rPr lang="en-GB" sz="1950">
                <a:solidFill>
                  <a:srgbClr val="62663B"/>
                </a:solidFill>
                <a:latin typeface="Aptos"/>
              </a:rPr>
              <a:t>Grandparent’s role in family religious life is companionship, spiritual authority, &amp; passing on faith (Simmons, 1997).</a:t>
            </a:r>
          </a:p>
          <a:p>
            <a:pPr marL="190500" indent="-190500" algn="l">
              <a:lnSpc>
                <a:spcPct val="106000"/>
              </a:lnSpc>
              <a:spcAft>
                <a:spcPts val="1300"/>
              </a:spcAft>
              <a:buChar char="•"/>
            </a:pPr>
            <a:r>
              <a:rPr lang="en-GB" sz="1950">
                <a:solidFill>
                  <a:srgbClr val="62663B"/>
                </a:solidFill>
                <a:latin typeface="Aptos"/>
              </a:rPr>
              <a:t>Passing on faith occurs through participation, reflection, rituals &amp; storytelling (Allana, 2017).</a:t>
            </a:r>
          </a:p>
          <a:p>
            <a:pPr marL="190500" indent="-190500" algn="l">
              <a:lnSpc>
                <a:spcPct val="106000"/>
              </a:lnSpc>
              <a:spcAft>
                <a:spcPts val="1300"/>
              </a:spcAft>
              <a:buChar char="•"/>
            </a:pPr>
            <a:r>
              <a:rPr lang="en-GB" sz="1950">
                <a:solidFill>
                  <a:srgbClr val="62663B"/>
                </a:solidFill>
                <a:latin typeface="Aptos"/>
              </a:rPr>
              <a:t>There are limitations to influence of grandparents, eg, their attitude, resources, &amp; time (Deprez, 2017).</a:t>
            </a:r>
          </a:p>
        </p:txBody>
      </p:sp>
      <p:sp>
        <p:nvSpPr>
          <p:cNvPr id="9" name="Matched deck style 9">
            <a:extLst>
              <a:ext uri="{FF2B5EF4-FFF2-40B4-BE49-F238E27FC236}">
                <a16:creationId xmlns:a16="http://schemas.microsoft.com/office/drawing/2014/main" id="{312BE7E1-4510-0AFA-21E4-7011AB5D9CE4}"/>
              </a:ext>
            </a:extLst>
          </p:cNvPr>
          <p:cNvSpPr>
            <a:spLocks noGrp="1"/>
          </p:cNvSpPr>
          <p:nvPr/>
        </p:nvSpPr>
        <p:spPr>
          <a:xfrm>
            <a:off x="685800" y="1600200"/>
            <a:ext cx="666750" cy="0"/>
          </a:xfrm>
          <a:prstGeom prst="line">
            <a:avLst/>
          </a:prstGeom>
          <a:noFill/>
          <a:ln w="38100">
            <a:solidFill>
              <a:srgbClr val="B89A16"/>
            </a:solidFill>
            <a:prstDash val="solid"/>
          </a:ln>
        </p:spPr>
        <p:txBody>
          <a:bodyPr/>
          <a:lstStyle/>
          <a:p>
            <a:endParaRPr lang="en-US"/>
          </a:p>
        </p:txBody>
      </p:sp>
      <p:sp>
        <p:nvSpPr>
          <p:cNvPr id="10" name="Matched deck style 10">
            <a:extLst>
              <a:ext uri="{FF2B5EF4-FFF2-40B4-BE49-F238E27FC236}">
                <a16:creationId xmlns:a16="http://schemas.microsoft.com/office/drawing/2014/main" id="{76FFEA64-6EDF-1698-C6E2-DE9AF26F3CEB}"/>
              </a:ext>
            </a:extLst>
          </p:cNvPr>
          <p:cNvSpPr>
            <a:spLocks noGrp="1"/>
          </p:cNvSpPr>
          <p:nvPr/>
        </p:nvSpPr>
        <p:spPr>
          <a:xfrm>
            <a:off x="685800" y="6438900"/>
            <a:ext cx="10820400" cy="0"/>
          </a:xfrm>
          <a:prstGeom prst="line">
            <a:avLst/>
          </a:prstGeom>
          <a:noFill/>
          <a:ln w="9525">
            <a:solidFill>
              <a:srgbClr val="D7D7B7"/>
            </a:solidFill>
            <a:prstDash val="solid"/>
          </a:ln>
        </p:spPr>
        <p:txBody>
          <a:bodyPr/>
          <a:lstStyle/>
          <a:p>
            <a:endParaRPr lang="en-US"/>
          </a:p>
        </p:txBody>
      </p:sp>
      <p:sp>
        <p:nvSpPr>
          <p:cNvPr id="11" name="Matched deck style 11">
            <a:extLst>
              <a:ext uri="{FF2B5EF4-FFF2-40B4-BE49-F238E27FC236}">
                <a16:creationId xmlns:a16="http://schemas.microsoft.com/office/drawing/2014/main" id="{BF63464C-2555-B436-540D-DF9B02C10D79}"/>
              </a:ext>
            </a:extLst>
          </p:cNvPr>
          <p:cNvSpPr>
            <a:spLocks noGrp="1"/>
          </p:cNvSpPr>
          <p:nvPr/>
        </p:nvSpPr>
        <p:spPr>
          <a:xfrm>
            <a:off x="685800" y="6534150"/>
            <a:ext cx="5334000" cy="171450"/>
          </a:xfrm>
          <a:prstGeom prst="rect">
            <a:avLst/>
          </a:prstGeom>
          <a:noFill/>
          <a:ln w="0">
            <a:noFill/>
            <a:prstDash val="solid"/>
          </a:ln>
        </p:spPr>
        <p:txBody>
          <a:bodyPr wrap="square" lIns="0" tIns="0" rIns="0" bIns="0" anchor="t">
            <a:normAutofit/>
          </a:bodyPr>
          <a:lstStyle/>
          <a:p>
            <a:pPr algn="l">
              <a:defRPr sz="900" b="1" i="0">
                <a:solidFill>
                  <a:srgbClr val="747653"/>
                </a:solidFill>
                <a:latin typeface="Aptos"/>
                <a:ea typeface="Aptos"/>
                <a:cs typeface="Aptos"/>
              </a:defRPr>
            </a:pPr>
            <a:r>
              <a:rPr sz="900" b="1" i="0">
                <a:solidFill>
                  <a:srgbClr val="747653"/>
                </a:solidFill>
                <a:latin typeface="Aptos"/>
                <a:ea typeface="Aptos"/>
                <a:cs typeface="Aptos"/>
              </a:rPr>
              <a:t>THE NATIONAL CHRISTIAN GRANDPARENTS CONFERENCE</a:t>
            </a:r>
          </a:p>
        </p:txBody>
      </p:sp>
      <p:sp>
        <p:nvSpPr>
          <p:cNvPr id="12" name="Oval 11">
            <a:extLst>
              <a:ext uri="{FF2B5EF4-FFF2-40B4-BE49-F238E27FC236}">
                <a16:creationId xmlns:a16="http://schemas.microsoft.com/office/drawing/2014/main" id="{93D5727B-3F44-A7B2-C2EE-F161CDBD631D}"/>
              </a:ext>
            </a:extLst>
          </p:cNvPr>
          <p:cNvSpPr>
            <a:spLocks noGrp="1"/>
          </p:cNvSpPr>
          <p:nvPr/>
        </p:nvSpPr>
        <p:spPr>
          <a:xfrm>
            <a:off x="10915650" y="-38100"/>
            <a:ext cx="2667000" cy="4286250"/>
          </a:xfrm>
          <a:prstGeom prst="ellipse">
            <a:avLst/>
          </a:prstGeom>
          <a:solidFill>
            <a:srgbClr val="E6D1BF"/>
          </a:solidFill>
          <a:ln w="0">
            <a:noFill/>
            <a:prstDash val="solid"/>
          </a:ln>
        </p:spPr>
        <p:txBody>
          <a:bodyPr/>
          <a:lstStyle/>
          <a:p>
            <a:endParaRPr lang="en-US"/>
          </a:p>
        </p:txBody>
      </p:sp>
      <p:pic>
        <p:nvPicPr>
          <p:cNvPr id="14" name="Picture 13">
            <a:extLst>
              <a:ext uri="{FF2B5EF4-FFF2-40B4-BE49-F238E27FC236}">
                <a16:creationId xmlns:a16="http://schemas.microsoft.com/office/drawing/2014/main" id="{6CF287F4-B326-96E2-8112-7394F6F2663E}"/>
              </a:ext>
            </a:extLst>
          </p:cNvPr>
          <p:cNvPicPr>
            <a:picLocks noChangeAspect="1"/>
          </p:cNvPicPr>
          <p:nvPr/>
        </p:nvPicPr>
        <p:blipFill rotWithShape="1">
          <a:blip r:embed="rId2">
            <a:extLst>
              <a:ext uri="{28A0092B-C50C-407E-A947-70E740481C1C}">
                <a14:useLocalDpi xmlns:a14="http://schemas.microsoft.com/office/drawing/2010/main" val="0"/>
              </a:ext>
            </a:extLst>
          </a:blip>
          <a:srcRect l="6183" t="8289" r="28817" b="12391"/>
          <a:stretch/>
        </p:blipFill>
        <p:spPr>
          <a:xfrm rot="300000">
            <a:off x="9080165" y="1701400"/>
            <a:ext cx="3029722" cy="2768539"/>
          </a:xfrm>
          <a:prstGeom prst="rect">
            <a:avLst/>
          </a:prstGeom>
          <a:ln w="63500">
            <a:solidFill>
              <a:srgbClr val="F5F1D8"/>
            </a:solidFill>
          </a:ln>
        </p:spPr>
      </p:pic>
    </p:spTree>
    <p:extLst>
      <p:ext uri="{BB962C8B-B14F-4D97-AF65-F5344CB8AC3E}">
        <p14:creationId xmlns:p14="http://schemas.microsoft.com/office/powerpoint/2010/main" val="826691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9BF5F-A2E4-7C03-DEE4-195645F606C9}"/>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74F2B5EA-0709-7B47-E62B-E6608B3D6599}"/>
              </a:ext>
            </a:extLst>
          </p:cNvPr>
          <p:cNvGraphicFramePr/>
          <p:nvPr/>
        </p:nvGraphicFramePr>
        <p:xfrm>
          <a:off x="658760" y="253181"/>
          <a:ext cx="11238272" cy="6351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998A35B9-0F4D-38BE-6BA1-6E0E4BCE0273}"/>
              </a:ext>
            </a:extLst>
          </p:cNvPr>
          <p:cNvPicPr>
            <a:picLocks noChangeAspect="1"/>
          </p:cNvPicPr>
          <p:nvPr/>
        </p:nvPicPr>
        <p:blipFill>
          <a:blip r:embed="rId7"/>
          <a:stretch>
            <a:fillRect/>
          </a:stretch>
        </p:blipFill>
        <p:spPr>
          <a:xfrm rot="20297348">
            <a:off x="686490" y="2467979"/>
            <a:ext cx="2305632" cy="1590594"/>
          </a:xfrm>
          <a:prstGeom prst="rect">
            <a:avLst/>
          </a:prstGeom>
        </p:spPr>
      </p:pic>
      <p:pic>
        <p:nvPicPr>
          <p:cNvPr id="6" name="Picture 5">
            <a:extLst>
              <a:ext uri="{FF2B5EF4-FFF2-40B4-BE49-F238E27FC236}">
                <a16:creationId xmlns:a16="http://schemas.microsoft.com/office/drawing/2014/main" id="{B2506971-058E-6DC2-877D-6AB4130C8B45}"/>
              </a:ext>
            </a:extLst>
          </p:cNvPr>
          <p:cNvPicPr>
            <a:picLocks noChangeAspect="1"/>
          </p:cNvPicPr>
          <p:nvPr/>
        </p:nvPicPr>
        <p:blipFill>
          <a:blip r:embed="rId8"/>
          <a:stretch>
            <a:fillRect/>
          </a:stretch>
        </p:blipFill>
        <p:spPr>
          <a:xfrm rot="972345">
            <a:off x="10255994" y="4408279"/>
            <a:ext cx="1258783" cy="1635050"/>
          </a:xfrm>
          <a:prstGeom prst="rect">
            <a:avLst/>
          </a:prstGeom>
        </p:spPr>
      </p:pic>
    </p:spTree>
    <p:extLst>
      <p:ext uri="{BB962C8B-B14F-4D97-AF65-F5344CB8AC3E}">
        <p14:creationId xmlns:p14="http://schemas.microsoft.com/office/powerpoint/2010/main" val="3566406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BD9B1-B05E-10AE-55A0-33EEB6E86149}"/>
            </a:ext>
          </a:extLst>
        </p:cNvPr>
        <p:cNvGrpSpPr/>
        <p:nvPr/>
      </p:nvGrpSpPr>
      <p:grpSpPr>
        <a:xfrm>
          <a:off x="0" y="0"/>
          <a:ext cx="0" cy="0"/>
          <a:chOff x="0" y="0"/>
          <a:chExt cx="0" cy="0"/>
        </a:xfrm>
      </p:grpSpPr>
      <p:sp>
        <p:nvSpPr>
          <p:cNvPr id="22" name="Oval 21">
            <a:extLst>
              <a:ext uri="{FF2B5EF4-FFF2-40B4-BE49-F238E27FC236}">
                <a16:creationId xmlns:a16="http://schemas.microsoft.com/office/drawing/2014/main" id="{DEC6CB23-8C6F-EDDC-8C1D-193EBEB20708}"/>
              </a:ext>
            </a:extLst>
          </p:cNvPr>
          <p:cNvSpPr>
            <a:spLocks noGrp="1"/>
          </p:cNvSpPr>
          <p:nvPr/>
        </p:nvSpPr>
        <p:spPr>
          <a:xfrm>
            <a:off x="9620250" y="-1619250"/>
            <a:ext cx="4572000" cy="7239000"/>
          </a:xfrm>
          <a:prstGeom prst="ellipse">
            <a:avLst/>
          </a:prstGeom>
          <a:solidFill>
            <a:srgbClr val="D7D7B7"/>
          </a:solidFill>
          <a:ln w="0">
            <a:noFill/>
            <a:prstDash val="solid"/>
          </a:ln>
        </p:spPr>
        <p:txBody>
          <a:bodyPr/>
          <a:lstStyle/>
          <a:p>
            <a:endParaRPr lang="en-US"/>
          </a:p>
        </p:txBody>
      </p:sp>
      <p:sp>
        <p:nvSpPr>
          <p:cNvPr id="2" name="Oval 1">
            <a:extLst>
              <a:ext uri="{FF2B5EF4-FFF2-40B4-BE49-F238E27FC236}">
                <a16:creationId xmlns:a16="http://schemas.microsoft.com/office/drawing/2014/main" id="{25E5989D-7912-19A4-EC48-066F3B35CAFB}"/>
              </a:ext>
            </a:extLst>
          </p:cNvPr>
          <p:cNvSpPr>
            <a:spLocks noGrp="1"/>
          </p:cNvSpPr>
          <p:nvPr/>
        </p:nvSpPr>
        <p:spPr>
          <a:xfrm>
            <a:off x="10287000" y="-1047750"/>
            <a:ext cx="3905250" cy="6096000"/>
          </a:xfrm>
          <a:prstGeom prst="ellipse">
            <a:avLst/>
          </a:prstGeom>
          <a:solidFill>
            <a:srgbClr val="F5F1D8"/>
          </a:solidFill>
          <a:ln w="0">
            <a:noFill/>
            <a:prstDash val="solid"/>
          </a:ln>
        </p:spPr>
        <p:txBody>
          <a:bodyPr/>
          <a:lstStyle/>
          <a:p>
            <a:endParaRPr lang="en-US"/>
          </a:p>
        </p:txBody>
      </p:sp>
      <p:sp>
        <p:nvSpPr>
          <p:cNvPr id="3" name="Oval 2">
            <a:extLst>
              <a:ext uri="{FF2B5EF4-FFF2-40B4-BE49-F238E27FC236}">
                <a16:creationId xmlns:a16="http://schemas.microsoft.com/office/drawing/2014/main" id="{E4639B9B-D2A0-B360-55A5-CAF6838786DB}"/>
              </a:ext>
            </a:extLst>
          </p:cNvPr>
          <p:cNvSpPr>
            <a:spLocks noGrp="1"/>
          </p:cNvSpPr>
          <p:nvPr/>
        </p:nvSpPr>
        <p:spPr>
          <a:xfrm>
            <a:off x="10763250" y="-190500"/>
            <a:ext cx="2667000" cy="4286250"/>
          </a:xfrm>
          <a:prstGeom prst="ellipse">
            <a:avLst/>
          </a:prstGeom>
          <a:solidFill>
            <a:srgbClr val="E6D1BF"/>
          </a:solidFill>
          <a:ln w="0">
            <a:noFill/>
            <a:prstDash val="solid"/>
          </a:ln>
        </p:spPr>
        <p:txBody>
          <a:bodyPr/>
          <a:lstStyle/>
          <a:p>
            <a:endParaRPr lang="en-US"/>
          </a:p>
        </p:txBody>
      </p:sp>
      <p:sp>
        <p:nvSpPr>
          <p:cNvPr id="4" name="Rectangle 3">
            <a:extLst>
              <a:ext uri="{FF2B5EF4-FFF2-40B4-BE49-F238E27FC236}">
                <a16:creationId xmlns:a16="http://schemas.microsoft.com/office/drawing/2014/main" id="{8CFE3E25-F4DC-D1CC-D1AC-0E8649C38135}"/>
              </a:ext>
            </a:extLst>
          </p:cNvPr>
          <p:cNvSpPr>
            <a:spLocks noGrp="1"/>
          </p:cNvSpPr>
          <p:nvPr/>
        </p:nvSpPr>
        <p:spPr>
          <a:xfrm>
            <a:off x="685800" y="1965960"/>
            <a:ext cx="8686800" cy="329184"/>
          </a:xfrm>
          <a:prstGeom prst="rect">
            <a:avLst/>
          </a:prstGeom>
          <a:noFill/>
          <a:ln w="0">
            <a:noFill/>
            <a:prstDash val="solid"/>
          </a:ln>
        </p:spPr>
        <p:txBody>
          <a:bodyPr wrap="square" lIns="0" tIns="0" rIns="0" bIns="0" anchor="t">
            <a:normAutofit lnSpcReduction="10000"/>
          </a:bodyPr>
          <a:lstStyle/>
          <a:p>
            <a:pPr algn="l">
              <a:defRPr sz="1350" b="1" i="0">
                <a:solidFill>
                  <a:srgbClr val="B89A16"/>
                </a:solidFill>
                <a:latin typeface="Aptos"/>
                <a:ea typeface="Aptos"/>
                <a:cs typeface="Aptos"/>
              </a:defRPr>
            </a:pPr>
            <a:r>
              <a:rPr lang="en-GB" sz="2175" b="0" dirty="0"/>
              <a:t>Some said they felt:</a:t>
            </a:r>
            <a:endParaRPr sz="1350" b="1" i="0" dirty="0">
              <a:solidFill>
                <a:srgbClr val="B89A16"/>
              </a:solidFill>
              <a:latin typeface="Aptos"/>
              <a:ea typeface="Aptos"/>
              <a:cs typeface="Aptos"/>
            </a:endParaRPr>
          </a:p>
        </p:txBody>
      </p:sp>
      <p:sp>
        <p:nvSpPr>
          <p:cNvPr id="5" name="Rectangle 4">
            <a:extLst>
              <a:ext uri="{FF2B5EF4-FFF2-40B4-BE49-F238E27FC236}">
                <a16:creationId xmlns:a16="http://schemas.microsoft.com/office/drawing/2014/main" id="{85FD41C0-A5D9-9181-BE45-1A830927405A}"/>
              </a:ext>
            </a:extLst>
          </p:cNvPr>
          <p:cNvSpPr>
            <a:spLocks noGrp="1"/>
          </p:cNvSpPr>
          <p:nvPr/>
        </p:nvSpPr>
        <p:spPr>
          <a:xfrm>
            <a:off x="685800" y="640080"/>
            <a:ext cx="10424160" cy="1188720"/>
          </a:xfrm>
          <a:prstGeom prst="rect">
            <a:avLst/>
          </a:prstGeom>
          <a:noFill/>
          <a:ln w="0">
            <a:noFill/>
            <a:prstDash val="solid"/>
          </a:ln>
        </p:spPr>
        <p:txBody>
          <a:bodyPr wrap="square" lIns="0" tIns="0" rIns="0" bIns="0" anchor="t">
            <a:normAutofit/>
          </a:bodyPr>
          <a:lstStyle/>
          <a:p>
            <a:pPr algn="l">
              <a:defRPr sz="3750" b="1" i="0">
                <a:solidFill>
                  <a:srgbClr val="4A4F2A"/>
                </a:solidFill>
                <a:latin typeface="Aptos Display"/>
                <a:ea typeface="Aptos Display"/>
                <a:cs typeface="Aptos Display"/>
              </a:defRPr>
            </a:pPr>
            <a:r>
              <a:rPr lang="en-GB" sz="3750" b="1" i="0">
                <a:solidFill>
                  <a:srgbClr val="4A4F2A"/>
                </a:solidFill>
                <a:latin typeface="Aptos Display"/>
                <a:ea typeface="Aptos Display"/>
                <a:cs typeface="Aptos Display"/>
              </a:rPr>
              <a:t>Reflections from Christian </a:t>
            </a:r>
            <a:r>
              <a:rPr lang="en-GB" sz="3750" b="1" i="0" dirty="0">
                <a:solidFill>
                  <a:srgbClr val="4A4F2A"/>
                </a:solidFill>
                <a:latin typeface="Aptos Display"/>
                <a:ea typeface="Aptos Display"/>
                <a:cs typeface="Aptos Display"/>
              </a:rPr>
              <a:t>grandparents</a:t>
            </a:r>
            <a:r>
              <a:rPr lang="en-GB" sz="3750" b="1" i="0">
                <a:solidFill>
                  <a:srgbClr val="4A4F2A"/>
                </a:solidFill>
                <a:latin typeface="Aptos Display"/>
                <a:ea typeface="Aptos Display"/>
                <a:cs typeface="Aptos Display"/>
              </a:rPr>
              <a:t>...
How do they see their role</a:t>
            </a:r>
            <a:r>
              <a:rPr lang="en-GB" sz="3750" b="1" i="0" dirty="0">
                <a:solidFill>
                  <a:srgbClr val="4A4F2A"/>
                </a:solidFill>
                <a:latin typeface="Aptos Display"/>
                <a:ea typeface="Aptos Display"/>
                <a:cs typeface="Aptos Display"/>
              </a:rPr>
              <a:t>?</a:t>
            </a:r>
            <a:endParaRPr sz="3750" b="1" i="0" dirty="0">
              <a:solidFill>
                <a:srgbClr val="4A4F2A"/>
              </a:solidFill>
              <a:latin typeface="Aptos Display"/>
              <a:ea typeface="Aptos Display"/>
              <a:cs typeface="Aptos Display"/>
            </a:endParaRPr>
          </a:p>
        </p:txBody>
      </p:sp>
      <p:sp>
        <p:nvSpPr>
          <p:cNvPr id="6" name="Straight Connector 5">
            <a:extLst>
              <a:ext uri="{FF2B5EF4-FFF2-40B4-BE49-F238E27FC236}">
                <a16:creationId xmlns:a16="http://schemas.microsoft.com/office/drawing/2014/main" id="{312BE7E1-4510-0AFA-21E4-7011AB5D9CE4}"/>
              </a:ext>
            </a:extLst>
          </p:cNvPr>
          <p:cNvSpPr>
            <a:spLocks noGrp="1"/>
          </p:cNvSpPr>
          <p:nvPr/>
        </p:nvSpPr>
        <p:spPr>
          <a:xfrm>
            <a:off x="685800" y="1847088"/>
            <a:ext cx="666750" cy="0"/>
          </a:xfrm>
          <a:prstGeom prst="line">
            <a:avLst/>
          </a:prstGeom>
          <a:noFill/>
          <a:ln w="38100">
            <a:solidFill>
              <a:srgbClr val="B89A16"/>
            </a:solidFill>
            <a:prstDash val="solid"/>
          </a:ln>
        </p:spPr>
        <p:txBody>
          <a:bodyPr/>
          <a:lstStyle/>
          <a:p>
            <a:endParaRPr lang="en-US"/>
          </a:p>
        </p:txBody>
      </p:sp>
      <p:sp>
        <p:nvSpPr>
          <p:cNvPr id="7" name="Rectangle 6">
            <a:extLst>
              <a:ext uri="{FF2B5EF4-FFF2-40B4-BE49-F238E27FC236}">
                <a16:creationId xmlns:a16="http://schemas.microsoft.com/office/drawing/2014/main" id="{7F9852E8-4FAF-8E0F-A052-68EC973A568F}"/>
              </a:ext>
            </a:extLst>
          </p:cNvPr>
          <p:cNvSpPr>
            <a:spLocks noGrp="1"/>
          </p:cNvSpPr>
          <p:nvPr/>
        </p:nvSpPr>
        <p:spPr>
          <a:xfrm>
            <a:off x="685800" y="5806439"/>
            <a:ext cx="5410200" cy="365739"/>
          </a:xfrm>
          <a:prstGeom prst="rect">
            <a:avLst/>
          </a:prstGeom>
          <a:noFill/>
          <a:ln w="0">
            <a:noFill/>
            <a:prstDash val="solid"/>
          </a:ln>
        </p:spPr>
        <p:txBody>
          <a:bodyPr wrap="square" lIns="0" tIns="0" rIns="0" bIns="0" anchor="t">
            <a:normAutofit/>
          </a:bodyPr>
          <a:lstStyle/>
          <a:p>
            <a:pPr algn="r">
              <a:defRPr sz="1200" b="1" i="0">
                <a:solidFill>
                  <a:srgbClr val="7F824A"/>
                </a:solidFill>
                <a:latin typeface="Aptos"/>
                <a:ea typeface="Aptos"/>
                <a:cs typeface="Aptos"/>
              </a:defRPr>
            </a:pPr>
            <a:r>
              <a:rPr lang="en-GB" sz="1800" b="0" dirty="0"/>
              <a:t>(Holmes, 2022)</a:t>
            </a:r>
            <a:endParaRPr sz="1200" b="1" i="0" dirty="0">
              <a:solidFill>
                <a:srgbClr val="7F824A"/>
              </a:solidFill>
              <a:latin typeface="Aptos"/>
              <a:ea typeface="Aptos"/>
              <a:cs typeface="Aptos"/>
            </a:endParaRPr>
          </a:p>
        </p:txBody>
      </p:sp>
      <p:sp>
        <p:nvSpPr>
          <p:cNvPr id="9" name="Rectangle 8">
            <a:extLst>
              <a:ext uri="{FF2B5EF4-FFF2-40B4-BE49-F238E27FC236}">
                <a16:creationId xmlns:a16="http://schemas.microsoft.com/office/drawing/2014/main" id="{28D32E97-2873-CF86-A5F1-52847655F698}"/>
              </a:ext>
            </a:extLst>
          </p:cNvPr>
          <p:cNvSpPr>
            <a:spLocks noGrp="1"/>
          </p:cNvSpPr>
          <p:nvPr/>
        </p:nvSpPr>
        <p:spPr>
          <a:xfrm>
            <a:off x="877824" y="2578608"/>
            <a:ext cx="9189720" cy="365760"/>
          </a:xfrm>
          <a:prstGeom prst="rect">
            <a:avLst/>
          </a:prstGeom>
          <a:noFill/>
          <a:ln w="0">
            <a:noFill/>
            <a:prstDash val="solid"/>
          </a:ln>
        </p:spPr>
        <p:txBody>
          <a:bodyPr wrap="square" lIns="0" tIns="0" rIns="0" bIns="0" anchor="t">
            <a:normAutofit/>
          </a:bodyPr>
          <a:lstStyle/>
          <a:p>
            <a:pPr marL="228600" indent="-228600" algn="l">
              <a:defRPr sz="2175" b="1" i="0">
                <a:solidFill>
                  <a:srgbClr val="4A4F2A"/>
                </a:solidFill>
                <a:latin typeface="Aptos Display"/>
                <a:ea typeface="Aptos Display"/>
                <a:cs typeface="Aptos Display"/>
              </a:defRPr>
            </a:pPr>
            <a:r>
              <a:rPr lang="en-GB" sz="2175" b="0" i="0">
                <a:solidFill>
                  <a:srgbClr val="747653"/>
                </a:solidFill>
                <a:latin typeface="Aptos"/>
                <a:ea typeface="Aptos"/>
                <a:cs typeface="Aptos"/>
              </a:rPr>
              <a:t>Passive agents, with background involvement</a:t>
            </a:r>
          </a:p>
        </p:txBody>
      </p:sp>
      <p:sp>
        <p:nvSpPr>
          <p:cNvPr id="10" name="Rectangle 9">
            <a:extLst>
              <a:ext uri="{FF2B5EF4-FFF2-40B4-BE49-F238E27FC236}">
                <a16:creationId xmlns:a16="http://schemas.microsoft.com/office/drawing/2014/main" id="{C2DDC99C-07F8-2F4E-899F-2CBCAA571085}"/>
              </a:ext>
            </a:extLst>
          </p:cNvPr>
          <p:cNvSpPr>
            <a:spLocks noGrp="1"/>
          </p:cNvSpPr>
          <p:nvPr/>
        </p:nvSpPr>
        <p:spPr>
          <a:xfrm>
            <a:off x="877824" y="3044952"/>
            <a:ext cx="9189720" cy="365760"/>
          </a:xfrm>
          <a:prstGeom prst="rect">
            <a:avLst/>
          </a:prstGeom>
          <a:noFill/>
          <a:ln w="0">
            <a:noFill/>
            <a:prstDash val="solid"/>
          </a:ln>
        </p:spPr>
        <p:txBody>
          <a:bodyPr wrap="square" lIns="0" tIns="0" rIns="0" bIns="0" anchor="t">
            <a:normAutofit/>
          </a:bodyPr>
          <a:lstStyle/>
          <a:p>
            <a:pPr marL="228600" indent="-228600" algn="l">
              <a:defRPr sz="1500" b="0" i="0">
                <a:solidFill>
                  <a:srgbClr val="747653"/>
                </a:solidFill>
                <a:latin typeface="Aptos"/>
                <a:ea typeface="Aptos"/>
                <a:cs typeface="Aptos"/>
              </a:defRPr>
            </a:pPr>
            <a:r>
              <a:rPr lang="en-GB" sz="2175" b="0" i="0">
                <a:solidFill>
                  <a:srgbClr val="747653"/>
                </a:solidFill>
                <a:latin typeface="Aptos"/>
                <a:ea typeface="Aptos"/>
                <a:cs typeface="Aptos"/>
              </a:rPr>
              <a:t>Very involved in discussions about faith</a:t>
            </a:r>
          </a:p>
        </p:txBody>
      </p:sp>
      <p:sp>
        <p:nvSpPr>
          <p:cNvPr id="13" name="Rectangle 12">
            <a:extLst>
              <a:ext uri="{FF2B5EF4-FFF2-40B4-BE49-F238E27FC236}">
                <a16:creationId xmlns:a16="http://schemas.microsoft.com/office/drawing/2014/main" id="{29C19855-2247-0EE2-F4F1-83231106721A}"/>
              </a:ext>
            </a:extLst>
          </p:cNvPr>
          <p:cNvSpPr>
            <a:spLocks noGrp="1"/>
          </p:cNvSpPr>
          <p:nvPr/>
        </p:nvSpPr>
        <p:spPr>
          <a:xfrm>
            <a:off x="877824" y="3511296"/>
            <a:ext cx="9189720" cy="365760"/>
          </a:xfrm>
          <a:prstGeom prst="rect">
            <a:avLst/>
          </a:prstGeom>
          <a:noFill/>
          <a:ln w="0">
            <a:noFill/>
            <a:prstDash val="solid"/>
          </a:ln>
        </p:spPr>
        <p:txBody>
          <a:bodyPr wrap="square" lIns="0" tIns="0" rIns="0" bIns="0" anchor="t">
            <a:normAutofit/>
          </a:bodyPr>
          <a:lstStyle/>
          <a:p>
            <a:pPr marL="228600" indent="-228600" algn="l">
              <a:defRPr sz="2175" b="1" i="0">
                <a:solidFill>
                  <a:srgbClr val="4A4F2A"/>
                </a:solidFill>
                <a:latin typeface="Aptos Display"/>
                <a:ea typeface="Aptos Display"/>
                <a:cs typeface="Aptos Display"/>
              </a:defRPr>
            </a:pPr>
            <a:r>
              <a:rPr lang="en-GB" sz="2175" b="0" i="0">
                <a:solidFill>
                  <a:srgbClr val="747653"/>
                </a:solidFill>
                <a:latin typeface="Aptos"/>
                <a:ea typeface="Aptos"/>
                <a:cs typeface="Aptos"/>
              </a:rPr>
              <a:t>Heritage &amp; foundation of family faith identity</a:t>
            </a:r>
          </a:p>
        </p:txBody>
      </p:sp>
      <p:sp>
        <p:nvSpPr>
          <p:cNvPr id="14" name="Rectangle 13">
            <a:extLst>
              <a:ext uri="{FF2B5EF4-FFF2-40B4-BE49-F238E27FC236}">
                <a16:creationId xmlns:a16="http://schemas.microsoft.com/office/drawing/2014/main" id="{011D12EA-8E98-E3F9-B554-FA153F9DA785}"/>
              </a:ext>
            </a:extLst>
          </p:cNvPr>
          <p:cNvSpPr>
            <a:spLocks noGrp="1"/>
          </p:cNvSpPr>
          <p:nvPr/>
        </p:nvSpPr>
        <p:spPr>
          <a:xfrm>
            <a:off x="877824" y="3977639"/>
            <a:ext cx="9189720" cy="365760"/>
          </a:xfrm>
          <a:prstGeom prst="rect">
            <a:avLst/>
          </a:prstGeom>
          <a:noFill/>
          <a:ln w="0">
            <a:noFill/>
            <a:prstDash val="solid"/>
          </a:ln>
        </p:spPr>
        <p:txBody>
          <a:bodyPr wrap="square" lIns="0" tIns="0" rIns="0" bIns="0" anchor="t">
            <a:normAutofit/>
          </a:bodyPr>
          <a:lstStyle/>
          <a:p>
            <a:pPr marL="228600" indent="-228600" algn="l">
              <a:defRPr sz="1500" b="0" i="0">
                <a:solidFill>
                  <a:srgbClr val="747653"/>
                </a:solidFill>
                <a:latin typeface="Aptos"/>
                <a:ea typeface="Aptos"/>
                <a:cs typeface="Aptos"/>
              </a:defRPr>
            </a:pPr>
            <a:r>
              <a:rPr lang="en-GB" sz="2175" b="0" i="0">
                <a:solidFill>
                  <a:srgbClr val="747653"/>
                </a:solidFill>
                <a:latin typeface="Aptos"/>
                <a:ea typeface="Aptos"/>
                <a:cs typeface="Aptos"/>
              </a:rPr>
              <a:t>Excluded &amp; uninvolved</a:t>
            </a:r>
          </a:p>
        </p:txBody>
      </p:sp>
      <p:sp>
        <p:nvSpPr>
          <p:cNvPr id="17" name="Rectangle 16">
            <a:extLst>
              <a:ext uri="{FF2B5EF4-FFF2-40B4-BE49-F238E27FC236}">
                <a16:creationId xmlns:a16="http://schemas.microsoft.com/office/drawing/2014/main" id="{56599798-D51D-33A6-497A-3649095F5C4B}"/>
              </a:ext>
            </a:extLst>
          </p:cNvPr>
          <p:cNvSpPr>
            <a:spLocks noGrp="1"/>
          </p:cNvSpPr>
          <p:nvPr/>
        </p:nvSpPr>
        <p:spPr>
          <a:xfrm>
            <a:off x="877824" y="4443983"/>
            <a:ext cx="9189720" cy="365760"/>
          </a:xfrm>
          <a:prstGeom prst="rect">
            <a:avLst/>
          </a:prstGeom>
          <a:noFill/>
          <a:ln w="0">
            <a:noFill/>
            <a:prstDash val="solid"/>
          </a:ln>
        </p:spPr>
        <p:txBody>
          <a:bodyPr wrap="square" lIns="0" tIns="0" rIns="0" bIns="0" anchor="t">
            <a:normAutofit/>
          </a:bodyPr>
          <a:lstStyle/>
          <a:p>
            <a:pPr marL="228600" indent="-228600" algn="l">
              <a:defRPr sz="2175" b="1" i="0">
                <a:solidFill>
                  <a:srgbClr val="4A4F2A"/>
                </a:solidFill>
                <a:latin typeface="Aptos Display"/>
                <a:ea typeface="Aptos Display"/>
                <a:cs typeface="Aptos Display"/>
              </a:defRPr>
            </a:pPr>
            <a:r>
              <a:rPr lang="en-GB" sz="2175" b="0" i="0">
                <a:solidFill>
                  <a:srgbClr val="747653"/>
                </a:solidFill>
                <a:latin typeface="Aptos"/>
                <a:ea typeface="Aptos"/>
                <a:cs typeface="Aptos"/>
              </a:rPr>
              <a:t>Lacked confidence</a:t>
            </a:r>
          </a:p>
        </p:txBody>
      </p:sp>
      <p:sp>
        <p:nvSpPr>
          <p:cNvPr id="18" name="Rectangle 17">
            <a:extLst>
              <a:ext uri="{FF2B5EF4-FFF2-40B4-BE49-F238E27FC236}">
                <a16:creationId xmlns:a16="http://schemas.microsoft.com/office/drawing/2014/main" id="{6B432A11-A817-4132-B91C-7D9E41538E2E}"/>
              </a:ext>
            </a:extLst>
          </p:cNvPr>
          <p:cNvSpPr>
            <a:spLocks noGrp="1"/>
          </p:cNvSpPr>
          <p:nvPr/>
        </p:nvSpPr>
        <p:spPr>
          <a:xfrm>
            <a:off x="877824" y="4910327"/>
            <a:ext cx="9189720" cy="365760"/>
          </a:xfrm>
          <a:prstGeom prst="rect">
            <a:avLst/>
          </a:prstGeom>
          <a:noFill/>
          <a:ln w="0">
            <a:noFill/>
            <a:prstDash val="solid"/>
          </a:ln>
        </p:spPr>
        <p:txBody>
          <a:bodyPr wrap="square" lIns="0" tIns="0" rIns="0" bIns="0" anchor="t">
            <a:normAutofit/>
          </a:bodyPr>
          <a:lstStyle/>
          <a:p>
            <a:pPr marL="228600" indent="-228600" algn="l">
              <a:defRPr sz="1500" b="0" i="0">
                <a:solidFill>
                  <a:srgbClr val="747653"/>
                </a:solidFill>
                <a:latin typeface="Aptos"/>
                <a:ea typeface="Aptos"/>
                <a:cs typeface="Aptos"/>
              </a:defRPr>
            </a:pPr>
            <a:r>
              <a:rPr lang="en-GB" sz="2175" b="0" i="0">
                <a:solidFill>
                  <a:srgbClr val="747653"/>
                </a:solidFill>
                <a:latin typeface="Aptos"/>
                <a:ea typeface="Aptos"/>
                <a:cs typeface="Aptos"/>
              </a:rPr>
              <a:t>Uncertain of boundaries</a:t>
            </a:r>
          </a:p>
        </p:txBody>
      </p:sp>
      <p:sp>
        <p:nvSpPr>
          <p:cNvPr id="19" name="Straight Connector 18">
            <a:extLst>
              <a:ext uri="{FF2B5EF4-FFF2-40B4-BE49-F238E27FC236}">
                <a16:creationId xmlns:a16="http://schemas.microsoft.com/office/drawing/2014/main" id="{76FFEA64-6EDF-1698-C6E2-DE9AF26F3CEB}"/>
              </a:ext>
            </a:extLst>
          </p:cNvPr>
          <p:cNvSpPr>
            <a:spLocks noGrp="1"/>
          </p:cNvSpPr>
          <p:nvPr/>
        </p:nvSpPr>
        <p:spPr>
          <a:xfrm>
            <a:off x="685800" y="6438900"/>
            <a:ext cx="10820400" cy="0"/>
          </a:xfrm>
          <a:prstGeom prst="line">
            <a:avLst/>
          </a:prstGeom>
          <a:noFill/>
          <a:ln w="9525">
            <a:solidFill>
              <a:srgbClr val="D7D7B7"/>
            </a:solidFill>
            <a:prstDash val="solid"/>
          </a:ln>
        </p:spPr>
        <p:txBody>
          <a:bodyPr/>
          <a:lstStyle/>
          <a:p>
            <a:endParaRPr lang="en-US"/>
          </a:p>
        </p:txBody>
      </p:sp>
      <p:sp>
        <p:nvSpPr>
          <p:cNvPr id="20" name="Rectangle 19">
            <a:extLst>
              <a:ext uri="{FF2B5EF4-FFF2-40B4-BE49-F238E27FC236}">
                <a16:creationId xmlns:a16="http://schemas.microsoft.com/office/drawing/2014/main" id="{BF63464C-2555-B436-540D-DF9B02C10D79}"/>
              </a:ext>
            </a:extLst>
          </p:cNvPr>
          <p:cNvSpPr>
            <a:spLocks noGrp="1"/>
          </p:cNvSpPr>
          <p:nvPr/>
        </p:nvSpPr>
        <p:spPr>
          <a:xfrm>
            <a:off x="685800" y="6534150"/>
            <a:ext cx="5334000" cy="171450"/>
          </a:xfrm>
          <a:prstGeom prst="rect">
            <a:avLst/>
          </a:prstGeom>
          <a:noFill/>
          <a:ln w="0">
            <a:noFill/>
            <a:prstDash val="solid"/>
          </a:ln>
        </p:spPr>
        <p:txBody>
          <a:bodyPr wrap="square" lIns="0" tIns="0" rIns="0" bIns="0" anchor="t">
            <a:normAutofit/>
          </a:bodyPr>
          <a:lstStyle/>
          <a:p>
            <a:pPr algn="l">
              <a:defRPr sz="900" b="1" i="0">
                <a:solidFill>
                  <a:srgbClr val="747653"/>
                </a:solidFill>
                <a:latin typeface="Aptos"/>
                <a:ea typeface="Aptos"/>
                <a:cs typeface="Aptos"/>
              </a:defRPr>
            </a:pPr>
            <a:r>
              <a:rPr sz="900" b="1" i="0">
                <a:solidFill>
                  <a:srgbClr val="747653"/>
                </a:solidFill>
                <a:latin typeface="Aptos"/>
                <a:ea typeface="Aptos"/>
                <a:cs typeface="Aptos"/>
              </a:rPr>
              <a:t>THE NATIONAL CHRISTIAN GRANDPARENTS CONFERENCE</a:t>
            </a:r>
          </a:p>
        </p:txBody>
      </p:sp>
    </p:spTree>
    <p:extLst>
      <p:ext uri="{BB962C8B-B14F-4D97-AF65-F5344CB8AC3E}">
        <p14:creationId xmlns:p14="http://schemas.microsoft.com/office/powerpoint/2010/main" val="3911892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EFA64-0942-F6E6-FADD-CF99C18806A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5F8E2BD-2F91-C4EE-CE75-368AE2D895ED}"/>
              </a:ext>
            </a:extLst>
          </p:cNvPr>
          <p:cNvSpPr txBox="1"/>
          <p:nvPr/>
        </p:nvSpPr>
        <p:spPr>
          <a:xfrm>
            <a:off x="179201" y="-115423"/>
            <a:ext cx="11904643" cy="101176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600" b="1" dirty="0">
                <a:latin typeface="+mj-lt"/>
                <a:ea typeface="+mj-ea"/>
                <a:cs typeface="+mj-cs"/>
              </a:rPr>
              <a:t>Perspectives of church representatives</a:t>
            </a:r>
          </a:p>
        </p:txBody>
      </p:sp>
      <p:sp>
        <p:nvSpPr>
          <p:cNvPr id="3" name="TextBox 2">
            <a:extLst>
              <a:ext uri="{FF2B5EF4-FFF2-40B4-BE49-F238E27FC236}">
                <a16:creationId xmlns:a16="http://schemas.microsoft.com/office/drawing/2014/main" id="{CFE76743-4079-8DBF-3731-A282867CDA43}"/>
              </a:ext>
            </a:extLst>
          </p:cNvPr>
          <p:cNvSpPr txBox="1"/>
          <p:nvPr/>
        </p:nvSpPr>
        <p:spPr>
          <a:xfrm>
            <a:off x="-73037" y="4648318"/>
            <a:ext cx="7062110" cy="3138362"/>
          </a:xfrm>
          <a:prstGeom prst="rect">
            <a:avLst/>
          </a:prstGeom>
        </p:spPr>
        <p:txBody>
          <a:bodyPr vert="horz" lIns="91440" tIns="45720" rIns="91440" bIns="45720" rtlCol="0" anchor="t">
            <a:noAutofit/>
          </a:bodyPr>
          <a:lstStyle/>
          <a:p>
            <a:pPr algn="ctr">
              <a:lnSpc>
                <a:spcPct val="150000"/>
              </a:lnSpc>
              <a:spcBef>
                <a:spcPct val="0"/>
              </a:spcBef>
              <a:spcAft>
                <a:spcPts val="600"/>
              </a:spcAft>
            </a:pPr>
            <a:r>
              <a:rPr lang="en-GB" sz="2800" b="1" dirty="0"/>
              <a:t>&gt; Desire to increase awareness of this worth and potential more widely within local churches and Christian culture. </a:t>
            </a:r>
            <a:endParaRPr lang="en-US" sz="2600" b="1" i="0" dirty="0">
              <a:effectLst/>
            </a:endParaRPr>
          </a:p>
        </p:txBody>
      </p:sp>
      <p:pic>
        <p:nvPicPr>
          <p:cNvPr id="2" name="Picture 1" descr="Two women sitting at a table&#10;&#10;Description automatically generated">
            <a:extLst>
              <a:ext uri="{FF2B5EF4-FFF2-40B4-BE49-F238E27FC236}">
                <a16:creationId xmlns:a16="http://schemas.microsoft.com/office/drawing/2014/main" id="{B64D3B1A-A4C4-E4E0-06C6-7D759AB2D070}"/>
              </a:ext>
            </a:extLst>
          </p:cNvPr>
          <p:cNvPicPr>
            <a:picLocks noChangeAspect="1"/>
          </p:cNvPicPr>
          <p:nvPr/>
        </p:nvPicPr>
        <p:blipFill rotWithShape="1">
          <a:blip r:embed="rId2">
            <a:extLst>
              <a:ext uri="{28A0092B-C50C-407E-A947-70E740481C1C}">
                <a14:useLocalDpi xmlns:a14="http://schemas.microsoft.com/office/drawing/2010/main" val="0"/>
              </a:ext>
            </a:extLst>
          </a:blip>
          <a:srcRect l="17450" t="8707" r="23912" b="31700"/>
          <a:stretch/>
        </p:blipFill>
        <p:spPr>
          <a:xfrm rot="21204347">
            <a:off x="8670660" y="4561784"/>
            <a:ext cx="3599096" cy="2743200"/>
          </a:xfrm>
          <a:prstGeom prst="rect">
            <a:avLst/>
          </a:prstGeom>
        </p:spPr>
      </p:pic>
      <p:sp>
        <p:nvSpPr>
          <p:cNvPr id="4" name="TextBox 3">
            <a:extLst>
              <a:ext uri="{FF2B5EF4-FFF2-40B4-BE49-F238E27FC236}">
                <a16:creationId xmlns:a16="http://schemas.microsoft.com/office/drawing/2014/main" id="{239B214B-4FEC-7410-3F78-8A7DCABBD388}"/>
              </a:ext>
            </a:extLst>
          </p:cNvPr>
          <p:cNvSpPr txBox="1"/>
          <p:nvPr/>
        </p:nvSpPr>
        <p:spPr>
          <a:xfrm rot="642624">
            <a:off x="2551623" y="1213860"/>
            <a:ext cx="7602039" cy="4119172"/>
          </a:xfrm>
          <a:prstGeom prst="rect">
            <a:avLst/>
          </a:prstGeom>
        </p:spPr>
        <p:txBody>
          <a:bodyPr vert="horz" lIns="91440" tIns="45720" rIns="91440" bIns="45720" rtlCol="0" anchor="t">
            <a:noAutofit/>
          </a:bodyPr>
          <a:lstStyle/>
          <a:p>
            <a:pPr algn="ctr">
              <a:lnSpc>
                <a:spcPct val="150000"/>
              </a:lnSpc>
              <a:spcBef>
                <a:spcPct val="0"/>
              </a:spcBef>
              <a:spcAft>
                <a:spcPts val="600"/>
              </a:spcAft>
            </a:pPr>
            <a:r>
              <a:rPr lang="en-GB" sz="2800" dirty="0"/>
              <a:t>‘walking history’</a:t>
            </a:r>
          </a:p>
          <a:p>
            <a:pPr algn="ctr">
              <a:lnSpc>
                <a:spcPct val="150000"/>
              </a:lnSpc>
              <a:spcBef>
                <a:spcPct val="0"/>
              </a:spcBef>
              <a:spcAft>
                <a:spcPts val="600"/>
              </a:spcAft>
            </a:pPr>
            <a:r>
              <a:rPr lang="en-GB" sz="2800" dirty="0"/>
              <a:t> ‘wonderful role models of faith’ </a:t>
            </a:r>
          </a:p>
          <a:p>
            <a:pPr algn="ctr">
              <a:lnSpc>
                <a:spcPct val="150000"/>
              </a:lnSpc>
              <a:spcBef>
                <a:spcPct val="0"/>
              </a:spcBef>
              <a:spcAft>
                <a:spcPts val="600"/>
              </a:spcAft>
            </a:pPr>
            <a:r>
              <a:rPr lang="en-GB" sz="2800" dirty="0"/>
              <a:t>‘they have a wealth of life experiences to share’</a:t>
            </a:r>
          </a:p>
          <a:p>
            <a:pPr algn="ctr">
              <a:lnSpc>
                <a:spcPct val="150000"/>
              </a:lnSpc>
              <a:spcBef>
                <a:spcPct val="0"/>
              </a:spcBef>
              <a:spcAft>
                <a:spcPts val="600"/>
              </a:spcAft>
            </a:pPr>
            <a:r>
              <a:rPr lang="en-GB" sz="2800" dirty="0"/>
              <a:t> ‘a depth of treasure to share with the church’</a:t>
            </a:r>
          </a:p>
        </p:txBody>
      </p:sp>
    </p:spTree>
    <p:extLst>
      <p:ext uri="{BB962C8B-B14F-4D97-AF65-F5344CB8AC3E}">
        <p14:creationId xmlns:p14="http://schemas.microsoft.com/office/powerpoint/2010/main" val="3264637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C3F4A1E-D0BA-F69C-7568-699B0A33F6F5}"/>
              </a:ext>
            </a:extLst>
          </p:cNvPr>
          <p:cNvSpPr txBox="1"/>
          <p:nvPr/>
        </p:nvSpPr>
        <p:spPr>
          <a:xfrm>
            <a:off x="572493" y="238539"/>
            <a:ext cx="11018520" cy="101176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600" b="1" dirty="0">
                <a:latin typeface="+mj-lt"/>
                <a:ea typeface="+mj-ea"/>
                <a:cs typeface="+mj-cs"/>
              </a:rPr>
              <a:t>Awareness of obstacles</a:t>
            </a:r>
          </a:p>
        </p:txBody>
      </p:sp>
      <p:sp>
        <p:nvSpPr>
          <p:cNvPr id="3" name="TextBox 2">
            <a:extLst>
              <a:ext uri="{FF2B5EF4-FFF2-40B4-BE49-F238E27FC236}">
                <a16:creationId xmlns:a16="http://schemas.microsoft.com/office/drawing/2014/main" id="{C96AB365-B240-1B97-70A1-1992D61A6B99}"/>
              </a:ext>
            </a:extLst>
          </p:cNvPr>
          <p:cNvSpPr txBox="1"/>
          <p:nvPr/>
        </p:nvSpPr>
        <p:spPr>
          <a:xfrm>
            <a:off x="65310" y="1317176"/>
            <a:ext cx="11963400" cy="3704661"/>
          </a:xfrm>
          <a:prstGeom prst="rect">
            <a:avLst/>
          </a:prstGeom>
        </p:spPr>
        <p:txBody>
          <a:bodyPr vert="horz" lIns="91440" tIns="45720" rIns="91440" bIns="45720" rtlCol="0" anchor="t">
            <a:noAutofit/>
          </a:bodyPr>
          <a:lstStyle/>
          <a:p>
            <a:pPr algn="r">
              <a:lnSpc>
                <a:spcPct val="150000"/>
              </a:lnSpc>
              <a:spcBef>
                <a:spcPct val="0"/>
              </a:spcBef>
              <a:spcAft>
                <a:spcPts val="600"/>
              </a:spcAft>
            </a:pPr>
            <a:r>
              <a:rPr lang="en-GB" sz="2400" dirty="0"/>
              <a:t>‘safeguarding puts them off’ </a:t>
            </a:r>
          </a:p>
          <a:p>
            <a:pPr>
              <a:lnSpc>
                <a:spcPct val="150000"/>
              </a:lnSpc>
              <a:spcBef>
                <a:spcPct val="0"/>
              </a:spcBef>
              <a:spcAft>
                <a:spcPts val="600"/>
              </a:spcAft>
            </a:pPr>
            <a:r>
              <a:rPr lang="en-GB" sz="2400" dirty="0"/>
              <a:t>‘I think they are a generation who feel that they are not permitted or allowed to’ </a:t>
            </a:r>
          </a:p>
          <a:p>
            <a:pPr algn="r">
              <a:lnSpc>
                <a:spcPct val="150000"/>
              </a:lnSpc>
              <a:spcBef>
                <a:spcPct val="0"/>
              </a:spcBef>
              <a:spcAft>
                <a:spcPts val="600"/>
              </a:spcAft>
            </a:pPr>
            <a:r>
              <a:rPr lang="en-GB" sz="2400" dirty="0"/>
              <a:t>‘there is often a lot of fear and worry about causing offence’ </a:t>
            </a:r>
          </a:p>
          <a:p>
            <a:pPr>
              <a:lnSpc>
                <a:spcPct val="150000"/>
              </a:lnSpc>
              <a:spcBef>
                <a:spcPct val="0"/>
              </a:spcBef>
              <a:spcAft>
                <a:spcPts val="600"/>
              </a:spcAft>
            </a:pPr>
            <a:r>
              <a:rPr lang="en-GB" sz="2400" dirty="0"/>
              <a:t>‘they seem to lack confidence in informal scenarios’</a:t>
            </a:r>
          </a:p>
          <a:p>
            <a:pPr>
              <a:lnSpc>
                <a:spcPct val="150000"/>
              </a:lnSpc>
              <a:spcBef>
                <a:spcPct val="0"/>
              </a:spcBef>
              <a:spcAft>
                <a:spcPts val="600"/>
              </a:spcAft>
            </a:pPr>
            <a:endParaRPr lang="en-GB" sz="2400" dirty="0"/>
          </a:p>
          <a:p>
            <a:pPr>
              <a:lnSpc>
                <a:spcPct val="150000"/>
              </a:lnSpc>
              <a:spcBef>
                <a:spcPct val="0"/>
              </a:spcBef>
              <a:spcAft>
                <a:spcPts val="600"/>
              </a:spcAft>
            </a:pPr>
            <a:r>
              <a:rPr lang="en-GB" sz="2400" dirty="0"/>
              <a:t> ‘they are happy to answer and discuss faith when </a:t>
            </a:r>
          </a:p>
          <a:p>
            <a:pPr>
              <a:lnSpc>
                <a:spcPct val="150000"/>
              </a:lnSpc>
              <a:spcBef>
                <a:spcPct val="0"/>
              </a:spcBef>
              <a:spcAft>
                <a:spcPts val="600"/>
              </a:spcAft>
            </a:pPr>
            <a:r>
              <a:rPr lang="en-GB" sz="2400" dirty="0"/>
              <a:t>asked direct questions but won’t necessarily </a:t>
            </a:r>
          </a:p>
          <a:p>
            <a:pPr>
              <a:lnSpc>
                <a:spcPct val="150000"/>
              </a:lnSpc>
              <a:spcBef>
                <a:spcPct val="0"/>
              </a:spcBef>
              <a:spcAft>
                <a:spcPts val="600"/>
              </a:spcAft>
            </a:pPr>
            <a:r>
              <a:rPr lang="en-GB" sz="2400" dirty="0"/>
              <a:t>instigate it themselves.’</a:t>
            </a:r>
            <a:endParaRPr lang="en-US" sz="2400" b="1" i="0" dirty="0">
              <a:effectLst/>
            </a:endParaRPr>
          </a:p>
        </p:txBody>
      </p:sp>
      <p:pic>
        <p:nvPicPr>
          <p:cNvPr id="2" name="Picture 1" descr="Two women sitting at a table&#10;&#10;Description automatically generated">
            <a:extLst>
              <a:ext uri="{FF2B5EF4-FFF2-40B4-BE49-F238E27FC236}">
                <a16:creationId xmlns:a16="http://schemas.microsoft.com/office/drawing/2014/main" id="{C523F3CB-FF06-956B-06E4-83C4EAA3F3C4}"/>
              </a:ext>
            </a:extLst>
          </p:cNvPr>
          <p:cNvPicPr>
            <a:picLocks noChangeAspect="1"/>
          </p:cNvPicPr>
          <p:nvPr/>
        </p:nvPicPr>
        <p:blipFill rotWithShape="1">
          <a:blip r:embed="rId2">
            <a:extLst>
              <a:ext uri="{28A0092B-C50C-407E-A947-70E740481C1C}">
                <a14:useLocalDpi xmlns:a14="http://schemas.microsoft.com/office/drawing/2010/main" val="0"/>
              </a:ext>
            </a:extLst>
          </a:blip>
          <a:srcRect l="17450" t="8707" r="23912" b="31700"/>
          <a:stretch/>
        </p:blipFill>
        <p:spPr>
          <a:xfrm rot="21204347">
            <a:off x="8670660" y="4561784"/>
            <a:ext cx="3599096" cy="2743200"/>
          </a:xfrm>
          <a:prstGeom prst="rect">
            <a:avLst/>
          </a:prstGeom>
        </p:spPr>
      </p:pic>
    </p:spTree>
    <p:extLst>
      <p:ext uri="{BB962C8B-B14F-4D97-AF65-F5344CB8AC3E}">
        <p14:creationId xmlns:p14="http://schemas.microsoft.com/office/powerpoint/2010/main" val="2310465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870D8-54F8-140F-C74F-4726DE0361AF}"/>
            </a:ext>
          </a:extLst>
        </p:cNvPr>
        <p:cNvGrpSpPr/>
        <p:nvPr/>
      </p:nvGrpSpPr>
      <p:grpSpPr>
        <a:xfrm>
          <a:off x="0" y="0"/>
          <a:ext cx="0" cy="0"/>
          <a:chOff x="0" y="0"/>
          <a:chExt cx="0" cy="0"/>
        </a:xfrm>
      </p:grpSpPr>
      <p:sp>
        <p:nvSpPr>
          <p:cNvPr id="12" name="Oval 11">
            <a:extLst>
              <a:ext uri="{FF2B5EF4-FFF2-40B4-BE49-F238E27FC236}">
                <a16:creationId xmlns:a16="http://schemas.microsoft.com/office/drawing/2014/main" id="{5ED075AA-8A5C-389C-6E3F-8F9A4F339AF2}"/>
              </a:ext>
            </a:extLst>
          </p:cNvPr>
          <p:cNvSpPr>
            <a:spLocks noGrp="1"/>
          </p:cNvSpPr>
          <p:nvPr/>
        </p:nvSpPr>
        <p:spPr>
          <a:xfrm>
            <a:off x="-2381251" y="-2476500"/>
            <a:ext cx="16109607" cy="12300122"/>
          </a:xfrm>
          <a:prstGeom prst="ellipse">
            <a:avLst/>
          </a:prstGeom>
          <a:solidFill>
            <a:srgbClr val="F5F1D8"/>
          </a:solidFill>
          <a:ln w="0">
            <a:noFill/>
            <a:prstDash val="solid"/>
          </a:ln>
        </p:spPr>
        <p:txBody>
          <a:bodyPr/>
          <a:lstStyle/>
          <a:p>
            <a:endParaRPr lang="en-US"/>
          </a:p>
        </p:txBody>
      </p:sp>
      <p:sp>
        <p:nvSpPr>
          <p:cNvPr id="2" name="Oval 1">
            <a:extLst>
              <a:ext uri="{FF2B5EF4-FFF2-40B4-BE49-F238E27FC236}">
                <a16:creationId xmlns:a16="http://schemas.microsoft.com/office/drawing/2014/main" id="{FAA5E1EF-309E-1163-C089-23E9D43A9123}"/>
              </a:ext>
            </a:extLst>
          </p:cNvPr>
          <p:cNvSpPr>
            <a:spLocks noGrp="1"/>
          </p:cNvSpPr>
          <p:nvPr/>
        </p:nvSpPr>
        <p:spPr>
          <a:xfrm>
            <a:off x="-1143000" y="-1238250"/>
            <a:ext cx="3714750" cy="3714750"/>
          </a:xfrm>
          <a:prstGeom prst="ellipse">
            <a:avLst/>
          </a:prstGeom>
          <a:solidFill>
            <a:srgbClr val="D7D7B7"/>
          </a:solidFill>
          <a:ln w="0">
            <a:noFill/>
            <a:prstDash val="solid"/>
          </a:ln>
        </p:spPr>
        <p:txBody>
          <a:bodyPr/>
          <a:lstStyle/>
          <a:p>
            <a:endParaRPr lang="en-US"/>
          </a:p>
        </p:txBody>
      </p:sp>
      <p:sp>
        <p:nvSpPr>
          <p:cNvPr id="3" name="Oval 2">
            <a:extLst>
              <a:ext uri="{FF2B5EF4-FFF2-40B4-BE49-F238E27FC236}">
                <a16:creationId xmlns:a16="http://schemas.microsoft.com/office/drawing/2014/main" id="{6813B80B-6C5E-F649-5F1B-ECF04A5AD3FD}"/>
              </a:ext>
            </a:extLst>
          </p:cNvPr>
          <p:cNvSpPr>
            <a:spLocks noGrp="1"/>
          </p:cNvSpPr>
          <p:nvPr/>
        </p:nvSpPr>
        <p:spPr>
          <a:xfrm>
            <a:off x="9239250" y="4572000"/>
            <a:ext cx="4191000" cy="4191000"/>
          </a:xfrm>
          <a:prstGeom prst="ellipse">
            <a:avLst/>
          </a:prstGeom>
          <a:solidFill>
            <a:srgbClr val="E6D1BF"/>
          </a:solidFill>
          <a:ln w="0">
            <a:noFill/>
            <a:prstDash val="solid"/>
          </a:ln>
        </p:spPr>
        <p:txBody>
          <a:bodyPr/>
          <a:lstStyle/>
          <a:p>
            <a:endParaRPr lang="en-US"/>
          </a:p>
        </p:txBody>
      </p:sp>
      <p:sp>
        <p:nvSpPr>
          <p:cNvPr id="7" name="Rectangle 6">
            <a:extLst>
              <a:ext uri="{FF2B5EF4-FFF2-40B4-BE49-F238E27FC236}">
                <a16:creationId xmlns:a16="http://schemas.microsoft.com/office/drawing/2014/main" id="{1F9B248B-4C8A-EE51-0952-2EBC954CA093}"/>
              </a:ext>
            </a:extLst>
          </p:cNvPr>
          <p:cNvSpPr>
            <a:spLocks noGrp="1"/>
          </p:cNvSpPr>
          <p:nvPr/>
        </p:nvSpPr>
        <p:spPr>
          <a:xfrm>
            <a:off x="3429000" y="4362450"/>
            <a:ext cx="5334000" cy="285750"/>
          </a:xfrm>
          <a:prstGeom prst="rect">
            <a:avLst/>
          </a:prstGeom>
          <a:noFill/>
          <a:ln w="0">
            <a:noFill/>
            <a:prstDash val="solid"/>
          </a:ln>
        </p:spPr>
        <p:txBody>
          <a:bodyPr wrap="square" lIns="0" tIns="0" rIns="0" bIns="0" anchor="t">
            <a:normAutofit/>
          </a:bodyPr>
          <a:lstStyle/>
          <a:p>
            <a:pPr algn="ctr">
              <a:defRPr sz="1350" b="1" i="0">
                <a:solidFill>
                  <a:srgbClr val="4A4F2A"/>
                </a:solidFill>
                <a:latin typeface="Aptos"/>
                <a:ea typeface="Aptos"/>
                <a:cs typeface="Aptos"/>
              </a:defRPr>
            </a:pPr>
            <a:endParaRPr sz="1350" b="1" i="0" dirty="0">
              <a:solidFill>
                <a:srgbClr val="4A4F2A"/>
              </a:solidFill>
              <a:latin typeface="Aptos"/>
              <a:ea typeface="Aptos"/>
              <a:cs typeface="Aptos"/>
            </a:endParaRPr>
          </a:p>
        </p:txBody>
      </p:sp>
      <p:sp>
        <p:nvSpPr>
          <p:cNvPr id="11" name="Rectangle 10">
            <a:extLst>
              <a:ext uri="{FF2B5EF4-FFF2-40B4-BE49-F238E27FC236}">
                <a16:creationId xmlns:a16="http://schemas.microsoft.com/office/drawing/2014/main" id="{9962EE03-CAE9-4926-305E-5E55CF8AF2FC}"/>
              </a:ext>
            </a:extLst>
          </p:cNvPr>
          <p:cNvSpPr>
            <a:spLocks noGrp="1"/>
          </p:cNvSpPr>
          <p:nvPr/>
        </p:nvSpPr>
        <p:spPr>
          <a:xfrm>
            <a:off x="685800" y="6438900"/>
            <a:ext cx="1524000" cy="171450"/>
          </a:xfrm>
          <a:prstGeom prst="rect">
            <a:avLst/>
          </a:prstGeom>
          <a:noFill/>
          <a:ln w="0">
            <a:noFill/>
            <a:prstDash val="solid"/>
          </a:ln>
        </p:spPr>
        <p:txBody>
          <a:bodyPr wrap="square" lIns="0" tIns="0" rIns="0" bIns="0" anchor="t">
            <a:normAutofit/>
          </a:bodyPr>
          <a:lstStyle/>
          <a:p>
            <a:pPr algn="l">
              <a:defRPr sz="900" b="1" i="0">
                <a:solidFill>
                  <a:srgbClr val="7F824A"/>
                </a:solidFill>
                <a:latin typeface="Aptos"/>
                <a:ea typeface="Aptos"/>
                <a:cs typeface="Aptos"/>
              </a:defRPr>
            </a:pPr>
            <a:r>
              <a:rPr sz="900" b="1" i="0">
                <a:solidFill>
                  <a:srgbClr val="7F824A"/>
                </a:solidFill>
                <a:latin typeface="Aptos"/>
                <a:ea typeface="Aptos"/>
                <a:cs typeface="Aptos"/>
              </a:rPr>
              <a:t>NCGC 2026</a:t>
            </a:r>
          </a:p>
        </p:txBody>
      </p:sp>
      <p:sp>
        <p:nvSpPr>
          <p:cNvPr id="5" name="TextBox 4">
            <a:extLst>
              <a:ext uri="{FF2B5EF4-FFF2-40B4-BE49-F238E27FC236}">
                <a16:creationId xmlns:a16="http://schemas.microsoft.com/office/drawing/2014/main" id="{E2A14A51-A61A-7A24-46EA-20FDCADDD9B2}"/>
              </a:ext>
            </a:extLst>
          </p:cNvPr>
          <p:cNvSpPr txBox="1"/>
          <p:nvPr/>
        </p:nvSpPr>
        <p:spPr>
          <a:xfrm>
            <a:off x="583379" y="107909"/>
            <a:ext cx="11018520" cy="654090"/>
          </a:xfrm>
          <a:prstGeom prst="rect">
            <a:avLst/>
          </a:prstGeom>
        </p:spPr>
        <p:txBody>
          <a:bodyPr vert="horz" lIns="91440" tIns="45720" rIns="91440" bIns="45720" rtlCol="0" anchor="b">
            <a:normAutofit fontScale="92500" lnSpcReduction="10000"/>
          </a:bodyPr>
          <a:lstStyle/>
          <a:p>
            <a:pPr algn="ctr">
              <a:lnSpc>
                <a:spcPct val="90000"/>
              </a:lnSpc>
              <a:spcBef>
                <a:spcPct val="0"/>
              </a:spcBef>
              <a:spcAft>
                <a:spcPts val="600"/>
              </a:spcAft>
            </a:pPr>
            <a:r>
              <a:rPr lang="en-US" sz="4600" b="1" dirty="0">
                <a:latin typeface="+mj-lt"/>
                <a:ea typeface="+mj-ea"/>
                <a:cs typeface="+mj-cs"/>
              </a:rPr>
              <a:t>Church messages (Denominational websites)</a:t>
            </a:r>
          </a:p>
        </p:txBody>
      </p:sp>
      <p:graphicFrame>
        <p:nvGraphicFramePr>
          <p:cNvPr id="8" name="Table 7">
            <a:extLst>
              <a:ext uri="{FF2B5EF4-FFF2-40B4-BE49-F238E27FC236}">
                <a16:creationId xmlns:a16="http://schemas.microsoft.com/office/drawing/2014/main" id="{95C6C6A6-FA8D-BF73-CC8B-0CB17BFA2306}"/>
              </a:ext>
            </a:extLst>
          </p:cNvPr>
          <p:cNvGraphicFramePr>
            <a:graphicFrameLocks noGrp="1"/>
          </p:cNvGraphicFramePr>
          <p:nvPr/>
        </p:nvGraphicFramePr>
        <p:xfrm>
          <a:off x="119744" y="740226"/>
          <a:ext cx="11941627" cy="6083951"/>
        </p:xfrm>
        <a:graphic>
          <a:graphicData uri="http://schemas.openxmlformats.org/drawingml/2006/table">
            <a:tbl>
              <a:tblPr firstRow="1" firstCol="1" bandRow="1">
                <a:tableStyleId>{5C22544A-7EE6-4342-B048-85BDC9FD1C3A}</a:tableStyleId>
              </a:tblPr>
              <a:tblGrid>
                <a:gridCol w="2939142">
                  <a:extLst>
                    <a:ext uri="{9D8B030D-6E8A-4147-A177-3AD203B41FA5}">
                      <a16:colId xmlns:a16="http://schemas.microsoft.com/office/drawing/2014/main" val="1058507761"/>
                    </a:ext>
                  </a:extLst>
                </a:gridCol>
                <a:gridCol w="3363685">
                  <a:extLst>
                    <a:ext uri="{9D8B030D-6E8A-4147-A177-3AD203B41FA5}">
                      <a16:colId xmlns:a16="http://schemas.microsoft.com/office/drawing/2014/main" val="953815981"/>
                    </a:ext>
                  </a:extLst>
                </a:gridCol>
                <a:gridCol w="5638800">
                  <a:extLst>
                    <a:ext uri="{9D8B030D-6E8A-4147-A177-3AD203B41FA5}">
                      <a16:colId xmlns:a16="http://schemas.microsoft.com/office/drawing/2014/main" val="1640260508"/>
                    </a:ext>
                  </a:extLst>
                </a:gridCol>
              </a:tblGrid>
              <a:tr h="342447">
                <a:tc>
                  <a:txBody>
                    <a:bodyPr/>
                    <a:lstStyle/>
                    <a:p>
                      <a:pPr>
                        <a:lnSpc>
                          <a:spcPct val="150000"/>
                        </a:lnSpc>
                        <a:spcAft>
                          <a:spcPts val="800"/>
                        </a:spcAft>
                      </a:pPr>
                      <a:r>
                        <a:rPr lang="en-GB" sz="2000" dirty="0">
                          <a:effectLst/>
                        </a:rPr>
                        <a:t>Denomination</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tc>
                  <a:txBody>
                    <a:bodyPr/>
                    <a:lstStyle/>
                    <a:p>
                      <a:pPr>
                        <a:lnSpc>
                          <a:spcPct val="150000"/>
                        </a:lnSpc>
                        <a:spcAft>
                          <a:spcPts val="800"/>
                        </a:spcAft>
                      </a:pPr>
                      <a:r>
                        <a:rPr lang="en-GB" sz="2000" dirty="0">
                          <a:effectLst/>
                        </a:rPr>
                        <a:t>Use of ‘parent’</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tc>
                  <a:txBody>
                    <a:bodyPr/>
                    <a:lstStyle/>
                    <a:p>
                      <a:pPr>
                        <a:lnSpc>
                          <a:spcPct val="150000"/>
                        </a:lnSpc>
                        <a:spcAft>
                          <a:spcPts val="800"/>
                        </a:spcAft>
                      </a:pPr>
                      <a:r>
                        <a:rPr lang="en-GB" sz="2000">
                          <a:effectLst/>
                        </a:rPr>
                        <a:t>Use of ‘grandparent’</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extLst>
                  <a:ext uri="{0D108BD9-81ED-4DB2-BD59-A6C34878D82A}">
                    <a16:rowId xmlns:a16="http://schemas.microsoft.com/office/drawing/2014/main" val="3126196626"/>
                  </a:ext>
                </a:extLst>
              </a:tr>
              <a:tr h="727037">
                <a:tc>
                  <a:txBody>
                    <a:bodyPr/>
                    <a:lstStyle/>
                    <a:p>
                      <a:pPr>
                        <a:lnSpc>
                          <a:spcPct val="150000"/>
                        </a:lnSpc>
                        <a:spcAft>
                          <a:spcPts val="800"/>
                        </a:spcAft>
                      </a:pPr>
                      <a:r>
                        <a:rPr lang="en-GB" sz="2000" dirty="0">
                          <a:effectLst/>
                        </a:rPr>
                        <a:t>Baptist Union</a:t>
                      </a:r>
                    </a:p>
                  </a:txBody>
                  <a:tcPr marL="54932" marR="54932" marT="0" marB="0"/>
                </a:tc>
                <a:tc>
                  <a:txBody>
                    <a:bodyPr/>
                    <a:lstStyle/>
                    <a:p>
                      <a:pPr>
                        <a:lnSpc>
                          <a:spcPct val="150000"/>
                        </a:lnSpc>
                        <a:spcAft>
                          <a:spcPts val="800"/>
                        </a:spcAft>
                      </a:pPr>
                      <a:r>
                        <a:rPr lang="en-GB" sz="2000" dirty="0">
                          <a:effectLst/>
                        </a:rPr>
                        <a:t>594 mentions of ‘parent’</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tc>
                  <a:txBody>
                    <a:bodyPr/>
                    <a:lstStyle/>
                    <a:p>
                      <a:pPr>
                        <a:lnSpc>
                          <a:spcPct val="150000"/>
                        </a:lnSpc>
                        <a:spcAft>
                          <a:spcPts val="800"/>
                        </a:spcAft>
                      </a:pPr>
                      <a:r>
                        <a:rPr lang="en-GB" sz="2000" dirty="0">
                          <a:effectLst/>
                        </a:rPr>
                        <a:t>39 occasions.  None about faith nurture.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extLst>
                  <a:ext uri="{0D108BD9-81ED-4DB2-BD59-A6C34878D82A}">
                    <a16:rowId xmlns:a16="http://schemas.microsoft.com/office/drawing/2014/main" val="3381836996"/>
                  </a:ext>
                </a:extLst>
              </a:tr>
              <a:tr h="873374">
                <a:tc>
                  <a:txBody>
                    <a:bodyPr/>
                    <a:lstStyle/>
                    <a:p>
                      <a:pPr>
                        <a:lnSpc>
                          <a:spcPct val="150000"/>
                        </a:lnSpc>
                        <a:spcAft>
                          <a:spcPts val="800"/>
                        </a:spcAft>
                      </a:pPr>
                      <a:r>
                        <a:rPr lang="en-GB" sz="2000" dirty="0">
                          <a:effectLst/>
                        </a:rPr>
                        <a:t>Church of England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tc>
                  <a:txBody>
                    <a:bodyPr/>
                    <a:lstStyle/>
                    <a:p>
                      <a:pPr>
                        <a:lnSpc>
                          <a:spcPct val="150000"/>
                        </a:lnSpc>
                        <a:spcAft>
                          <a:spcPts val="800"/>
                        </a:spcAft>
                      </a:pPr>
                      <a:r>
                        <a:rPr lang="en-GB" sz="2000" dirty="0">
                          <a:effectLst/>
                        </a:rPr>
                        <a:t>257 mentions of ‘parent’</a:t>
                      </a:r>
                    </a:p>
                  </a:txBody>
                  <a:tcPr marL="54932" marR="54932" marT="0" marB="0"/>
                </a:tc>
                <a:tc>
                  <a:txBody>
                    <a:bodyPr/>
                    <a:lstStyle/>
                    <a:p>
                      <a:pPr>
                        <a:lnSpc>
                          <a:spcPct val="150000"/>
                        </a:lnSpc>
                        <a:spcAft>
                          <a:spcPts val="800"/>
                        </a:spcAft>
                      </a:pPr>
                      <a:r>
                        <a:rPr lang="en-GB" sz="2000" dirty="0">
                          <a:effectLst/>
                        </a:rPr>
                        <a:t>24 times, fleeting and unconnected with faith.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extLst>
                  <a:ext uri="{0D108BD9-81ED-4DB2-BD59-A6C34878D82A}">
                    <a16:rowId xmlns:a16="http://schemas.microsoft.com/office/drawing/2014/main" val="816589320"/>
                  </a:ext>
                </a:extLst>
              </a:tr>
              <a:tr h="710929">
                <a:tc>
                  <a:txBody>
                    <a:bodyPr/>
                    <a:lstStyle/>
                    <a:p>
                      <a:pPr>
                        <a:lnSpc>
                          <a:spcPct val="150000"/>
                        </a:lnSpc>
                        <a:spcAft>
                          <a:spcPts val="800"/>
                        </a:spcAft>
                      </a:pPr>
                      <a:r>
                        <a:rPr lang="en-GB" sz="2000">
                          <a:effectLst/>
                        </a:rPr>
                        <a:t>Church of Scotland</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tc>
                  <a:txBody>
                    <a:bodyPr/>
                    <a:lstStyle/>
                    <a:p>
                      <a:pPr>
                        <a:lnSpc>
                          <a:spcPct val="150000"/>
                        </a:lnSpc>
                        <a:spcAft>
                          <a:spcPts val="800"/>
                        </a:spcAft>
                      </a:pPr>
                      <a:r>
                        <a:rPr lang="en-GB" sz="2000" dirty="0">
                          <a:effectLst/>
                        </a:rPr>
                        <a:t>‘parent’ used 309 times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tc>
                  <a:txBody>
                    <a:bodyPr/>
                    <a:lstStyle/>
                    <a:p>
                      <a:pPr>
                        <a:lnSpc>
                          <a:spcPct val="150000"/>
                        </a:lnSpc>
                        <a:spcAft>
                          <a:spcPts val="800"/>
                        </a:spcAft>
                      </a:pPr>
                      <a:r>
                        <a:rPr lang="en-GB" sz="2000" dirty="0">
                          <a:effectLst/>
                        </a:rPr>
                        <a:t>26 times, mainly in news items and obituaries.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extLst>
                  <a:ext uri="{0D108BD9-81ED-4DB2-BD59-A6C34878D82A}">
                    <a16:rowId xmlns:a16="http://schemas.microsoft.com/office/drawing/2014/main" val="1751281211"/>
                  </a:ext>
                </a:extLst>
              </a:tr>
              <a:tr h="342447">
                <a:tc>
                  <a:txBody>
                    <a:bodyPr/>
                    <a:lstStyle/>
                    <a:p>
                      <a:pPr>
                        <a:lnSpc>
                          <a:spcPct val="150000"/>
                        </a:lnSpc>
                        <a:spcAft>
                          <a:spcPts val="800"/>
                        </a:spcAft>
                      </a:pPr>
                      <a:r>
                        <a:rPr lang="en-GB" sz="2000">
                          <a:effectLst/>
                        </a:rPr>
                        <a:t>Elim</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tc>
                  <a:txBody>
                    <a:bodyPr/>
                    <a:lstStyle/>
                    <a:p>
                      <a:pPr>
                        <a:lnSpc>
                          <a:spcPct val="150000"/>
                        </a:lnSpc>
                        <a:spcAft>
                          <a:spcPts val="800"/>
                        </a:spcAft>
                      </a:pPr>
                      <a:r>
                        <a:rPr lang="en-GB" sz="2000">
                          <a:effectLst/>
                        </a:rPr>
                        <a:t>‘Parent’ used 150 times</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tc>
                  <a:txBody>
                    <a:bodyPr/>
                    <a:lstStyle/>
                    <a:p>
                      <a:pPr>
                        <a:lnSpc>
                          <a:spcPct val="150000"/>
                        </a:lnSpc>
                        <a:spcAft>
                          <a:spcPts val="800"/>
                        </a:spcAft>
                      </a:pPr>
                      <a:r>
                        <a:rPr lang="en-GB" sz="2000">
                          <a:effectLst/>
                        </a:rPr>
                        <a:t>Six uses, all news items.</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extLst>
                  <a:ext uri="{0D108BD9-81ED-4DB2-BD59-A6C34878D82A}">
                    <a16:rowId xmlns:a16="http://schemas.microsoft.com/office/drawing/2014/main" val="1572010388"/>
                  </a:ext>
                </a:extLst>
              </a:tr>
              <a:tr h="342447">
                <a:tc>
                  <a:txBody>
                    <a:bodyPr/>
                    <a:lstStyle/>
                    <a:p>
                      <a:pPr>
                        <a:lnSpc>
                          <a:spcPct val="150000"/>
                        </a:lnSpc>
                        <a:spcAft>
                          <a:spcPts val="800"/>
                        </a:spcAft>
                      </a:pPr>
                      <a:r>
                        <a:rPr lang="en-GB" sz="2000">
                          <a:effectLst/>
                        </a:rPr>
                        <a:t>Methodist Church</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tc>
                  <a:txBody>
                    <a:bodyPr/>
                    <a:lstStyle/>
                    <a:p>
                      <a:pPr>
                        <a:lnSpc>
                          <a:spcPct val="150000"/>
                        </a:lnSpc>
                        <a:spcAft>
                          <a:spcPts val="800"/>
                        </a:spcAft>
                      </a:pPr>
                      <a:r>
                        <a:rPr lang="en-GB" sz="2000">
                          <a:effectLst/>
                        </a:rPr>
                        <a:t>20 mentions of ‘parent’</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tc>
                  <a:txBody>
                    <a:bodyPr/>
                    <a:lstStyle/>
                    <a:p>
                      <a:pPr>
                        <a:lnSpc>
                          <a:spcPct val="150000"/>
                        </a:lnSpc>
                        <a:spcAft>
                          <a:spcPts val="800"/>
                        </a:spcAft>
                      </a:pPr>
                      <a:r>
                        <a:rPr lang="en-GB" sz="2000" dirty="0">
                          <a:effectLst/>
                        </a:rPr>
                        <a:t>‘grandparent’ briefly used four times.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extLst>
                  <a:ext uri="{0D108BD9-81ED-4DB2-BD59-A6C34878D82A}">
                    <a16:rowId xmlns:a16="http://schemas.microsoft.com/office/drawing/2014/main" val="2834603352"/>
                  </a:ext>
                </a:extLst>
              </a:tr>
              <a:tr h="710929">
                <a:tc>
                  <a:txBody>
                    <a:bodyPr/>
                    <a:lstStyle/>
                    <a:p>
                      <a:pPr>
                        <a:lnSpc>
                          <a:spcPct val="150000"/>
                        </a:lnSpc>
                        <a:spcAft>
                          <a:spcPts val="800"/>
                        </a:spcAft>
                      </a:pPr>
                      <a:r>
                        <a:rPr lang="en-GB" sz="1800" dirty="0">
                          <a:effectLst/>
                        </a:rPr>
                        <a:t>Presbyterian Church Ireland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tc>
                  <a:txBody>
                    <a:bodyPr/>
                    <a:lstStyle/>
                    <a:p>
                      <a:pPr>
                        <a:lnSpc>
                          <a:spcPct val="150000"/>
                        </a:lnSpc>
                        <a:spcAft>
                          <a:spcPts val="800"/>
                        </a:spcAft>
                      </a:pPr>
                      <a:r>
                        <a:rPr lang="en-GB" sz="2000" dirty="0">
                          <a:effectLst/>
                        </a:rPr>
                        <a:t>‘Parent’ used on 40 occasions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tc>
                  <a:txBody>
                    <a:bodyPr/>
                    <a:lstStyle/>
                    <a:p>
                      <a:pPr>
                        <a:lnSpc>
                          <a:spcPct val="150000"/>
                        </a:lnSpc>
                        <a:spcAft>
                          <a:spcPts val="800"/>
                        </a:spcAft>
                      </a:pPr>
                      <a:r>
                        <a:rPr lang="en-GB" sz="2000" dirty="0">
                          <a:effectLst/>
                        </a:rPr>
                        <a:t>Once, unconnected with Christian nurture.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extLst>
                  <a:ext uri="{0D108BD9-81ED-4DB2-BD59-A6C34878D82A}">
                    <a16:rowId xmlns:a16="http://schemas.microsoft.com/office/drawing/2014/main" val="2059222230"/>
                  </a:ext>
                </a:extLst>
              </a:tr>
              <a:tr h="710929">
                <a:tc>
                  <a:txBody>
                    <a:bodyPr/>
                    <a:lstStyle/>
                    <a:p>
                      <a:pPr>
                        <a:lnSpc>
                          <a:spcPct val="150000"/>
                        </a:lnSpc>
                        <a:spcAft>
                          <a:spcPts val="800"/>
                        </a:spcAft>
                      </a:pPr>
                      <a:r>
                        <a:rPr lang="en-GB" sz="2000">
                          <a:effectLst/>
                        </a:rPr>
                        <a:t>Salvation Army</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tc>
                  <a:txBody>
                    <a:bodyPr/>
                    <a:lstStyle/>
                    <a:p>
                      <a:pPr>
                        <a:lnSpc>
                          <a:spcPct val="150000"/>
                        </a:lnSpc>
                        <a:spcAft>
                          <a:spcPts val="800"/>
                        </a:spcAft>
                      </a:pPr>
                      <a:r>
                        <a:rPr lang="en-GB" sz="2000">
                          <a:effectLst/>
                        </a:rPr>
                        <a:t>453 mentions of ‘parent’</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tc>
                  <a:txBody>
                    <a:bodyPr/>
                    <a:lstStyle/>
                    <a:p>
                      <a:pPr>
                        <a:lnSpc>
                          <a:spcPct val="150000"/>
                        </a:lnSpc>
                        <a:spcAft>
                          <a:spcPts val="800"/>
                        </a:spcAft>
                      </a:pPr>
                      <a:r>
                        <a:rPr lang="en-GB" sz="2000" dirty="0">
                          <a:effectLst/>
                        </a:rPr>
                        <a:t>13 times, all news stories, unrelated to faith nurture.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extLst>
                  <a:ext uri="{0D108BD9-81ED-4DB2-BD59-A6C34878D82A}">
                    <a16:rowId xmlns:a16="http://schemas.microsoft.com/office/drawing/2014/main" val="1330396603"/>
                  </a:ext>
                </a:extLst>
              </a:tr>
              <a:tr h="342447">
                <a:tc>
                  <a:txBody>
                    <a:bodyPr/>
                    <a:lstStyle/>
                    <a:p>
                      <a:pPr>
                        <a:lnSpc>
                          <a:spcPct val="150000"/>
                        </a:lnSpc>
                        <a:spcAft>
                          <a:spcPts val="800"/>
                        </a:spcAft>
                      </a:pPr>
                      <a:r>
                        <a:rPr lang="en-GB" sz="2000">
                          <a:effectLst/>
                        </a:rPr>
                        <a:t>Church of Wales </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tc>
                  <a:txBody>
                    <a:bodyPr/>
                    <a:lstStyle/>
                    <a:p>
                      <a:pPr>
                        <a:lnSpc>
                          <a:spcPct val="150000"/>
                        </a:lnSpc>
                        <a:spcAft>
                          <a:spcPts val="800"/>
                        </a:spcAft>
                      </a:pPr>
                      <a:r>
                        <a:rPr lang="en-GB" sz="2000">
                          <a:effectLst/>
                        </a:rPr>
                        <a:t>‘Parent’ used 13 times </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tc>
                  <a:txBody>
                    <a:bodyPr/>
                    <a:lstStyle/>
                    <a:p>
                      <a:pPr>
                        <a:lnSpc>
                          <a:spcPct val="150000"/>
                        </a:lnSpc>
                        <a:spcAft>
                          <a:spcPts val="800"/>
                        </a:spcAft>
                      </a:pPr>
                      <a:r>
                        <a:rPr lang="en-GB" sz="2000" dirty="0">
                          <a:effectLst/>
                        </a:rPr>
                        <a:t>No mention of grandparents.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extLst>
                  <a:ext uri="{0D108BD9-81ED-4DB2-BD59-A6C34878D82A}">
                    <a16:rowId xmlns:a16="http://schemas.microsoft.com/office/drawing/2014/main" val="1507263404"/>
                  </a:ext>
                </a:extLst>
              </a:tr>
              <a:tr h="710929">
                <a:tc>
                  <a:txBody>
                    <a:bodyPr/>
                    <a:lstStyle/>
                    <a:p>
                      <a:pPr>
                        <a:lnSpc>
                          <a:spcPct val="150000"/>
                        </a:lnSpc>
                        <a:spcAft>
                          <a:spcPts val="800"/>
                        </a:spcAft>
                      </a:pPr>
                      <a:r>
                        <a:rPr lang="en-GB" sz="2000">
                          <a:effectLst/>
                        </a:rPr>
                        <a:t>United Reformed Church </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tc>
                  <a:txBody>
                    <a:bodyPr/>
                    <a:lstStyle/>
                    <a:p>
                      <a:pPr>
                        <a:lnSpc>
                          <a:spcPct val="150000"/>
                        </a:lnSpc>
                        <a:spcAft>
                          <a:spcPts val="800"/>
                        </a:spcAft>
                      </a:pPr>
                      <a:r>
                        <a:rPr lang="en-GB" sz="2000">
                          <a:effectLst/>
                        </a:rPr>
                        <a:t>‘Parent’ used 68 times</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tc>
                  <a:txBody>
                    <a:bodyPr/>
                    <a:lstStyle/>
                    <a:p>
                      <a:pPr>
                        <a:lnSpc>
                          <a:spcPct val="150000"/>
                        </a:lnSpc>
                        <a:spcAft>
                          <a:spcPts val="800"/>
                        </a:spcAft>
                      </a:pPr>
                      <a:r>
                        <a:rPr lang="en-GB" sz="2000" dirty="0">
                          <a:effectLst/>
                        </a:rPr>
                        <a:t>No mention of grandparents.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4932" marR="54932" marT="0" marB="0"/>
                </a:tc>
                <a:extLst>
                  <a:ext uri="{0D108BD9-81ED-4DB2-BD59-A6C34878D82A}">
                    <a16:rowId xmlns:a16="http://schemas.microsoft.com/office/drawing/2014/main" val="2575921016"/>
                  </a:ext>
                </a:extLst>
              </a:tr>
            </a:tbl>
          </a:graphicData>
        </a:graphic>
      </p:graphicFrame>
    </p:spTree>
    <p:extLst>
      <p:ext uri="{BB962C8B-B14F-4D97-AF65-F5344CB8AC3E}">
        <p14:creationId xmlns:p14="http://schemas.microsoft.com/office/powerpoint/2010/main" val="385052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7D7B7"/>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1AED3044-B208-4616-816D-C4C887B88C6E}"/>
              </a:ext>
            </a:extLst>
          </p:cNvPr>
          <p:cNvSpPr>
            <a:spLocks noGrp="1"/>
          </p:cNvSpPr>
          <p:nvPr/>
        </p:nvSpPr>
        <p:spPr>
          <a:xfrm>
            <a:off x="-2381250" y="-2476500"/>
            <a:ext cx="6191250" cy="6191250"/>
          </a:xfrm>
          <a:prstGeom prst="ellipse">
            <a:avLst/>
          </a:prstGeom>
          <a:solidFill>
            <a:srgbClr val="F5F1D8"/>
          </a:solidFill>
          <a:ln w="0">
            <a:noFill/>
            <a:prstDash val="solid"/>
          </a:ln>
        </p:spPr>
        <p:txBody>
          <a:bodyPr/>
          <a:lstStyle/>
          <a:p>
            <a:endParaRPr lang="en-US"/>
          </a:p>
        </p:txBody>
      </p:sp>
      <p:sp>
        <p:nvSpPr>
          <p:cNvPr id="2" name="Oval 1">
            <a:extLst>
              <a:ext uri="{FF2B5EF4-FFF2-40B4-BE49-F238E27FC236}">
                <a16:creationId xmlns:a16="http://schemas.microsoft.com/office/drawing/2014/main" id="{10BEA38C-764C-4ED6-8D4B-740B37348FB8}"/>
              </a:ext>
            </a:extLst>
          </p:cNvPr>
          <p:cNvSpPr>
            <a:spLocks noGrp="1"/>
          </p:cNvSpPr>
          <p:nvPr/>
        </p:nvSpPr>
        <p:spPr>
          <a:xfrm>
            <a:off x="-1143000" y="-1238250"/>
            <a:ext cx="3714750" cy="3714750"/>
          </a:xfrm>
          <a:prstGeom prst="ellipse">
            <a:avLst/>
          </a:prstGeom>
          <a:solidFill>
            <a:srgbClr val="D7D7B7"/>
          </a:solidFill>
          <a:ln w="0">
            <a:noFill/>
            <a:prstDash val="solid"/>
          </a:ln>
        </p:spPr>
        <p:txBody>
          <a:bodyPr/>
          <a:lstStyle/>
          <a:p>
            <a:endParaRPr lang="en-US"/>
          </a:p>
        </p:txBody>
      </p:sp>
      <p:sp>
        <p:nvSpPr>
          <p:cNvPr id="3" name="Oval 2">
            <a:extLst>
              <a:ext uri="{FF2B5EF4-FFF2-40B4-BE49-F238E27FC236}">
                <a16:creationId xmlns:a16="http://schemas.microsoft.com/office/drawing/2014/main" id="{99F0F886-437B-46CF-B6E4-73886692DB0C}"/>
              </a:ext>
            </a:extLst>
          </p:cNvPr>
          <p:cNvSpPr>
            <a:spLocks noGrp="1"/>
          </p:cNvSpPr>
          <p:nvPr/>
        </p:nvSpPr>
        <p:spPr>
          <a:xfrm>
            <a:off x="9239250" y="4572000"/>
            <a:ext cx="4191000" cy="4191000"/>
          </a:xfrm>
          <a:prstGeom prst="ellipse">
            <a:avLst/>
          </a:prstGeom>
          <a:solidFill>
            <a:srgbClr val="E6D1BF"/>
          </a:solidFill>
          <a:ln w="0">
            <a:noFill/>
            <a:prstDash val="solid"/>
          </a:ln>
        </p:spPr>
        <p:txBody>
          <a:bodyPr/>
          <a:lstStyle/>
          <a:p>
            <a:endParaRPr lang="en-US"/>
          </a:p>
        </p:txBody>
      </p:sp>
      <p:sp>
        <p:nvSpPr>
          <p:cNvPr id="7" name="Rectangle 6">
            <a:extLst>
              <a:ext uri="{FF2B5EF4-FFF2-40B4-BE49-F238E27FC236}">
                <a16:creationId xmlns:a16="http://schemas.microsoft.com/office/drawing/2014/main" id="{E180A9DD-0E4F-4FF6-9302-109158F1F1C1}"/>
              </a:ext>
            </a:extLst>
          </p:cNvPr>
          <p:cNvSpPr>
            <a:spLocks noGrp="1"/>
          </p:cNvSpPr>
          <p:nvPr/>
        </p:nvSpPr>
        <p:spPr>
          <a:xfrm>
            <a:off x="3429000" y="4362450"/>
            <a:ext cx="5334000" cy="285750"/>
          </a:xfrm>
          <a:prstGeom prst="rect">
            <a:avLst/>
          </a:prstGeom>
          <a:noFill/>
          <a:ln w="0">
            <a:noFill/>
            <a:prstDash val="solid"/>
          </a:ln>
        </p:spPr>
        <p:txBody>
          <a:bodyPr wrap="square" lIns="0" tIns="0" rIns="0" bIns="0" anchor="t">
            <a:normAutofit/>
          </a:bodyPr>
          <a:lstStyle/>
          <a:p>
            <a:pPr algn="ctr">
              <a:defRPr sz="1350" b="1" i="0">
                <a:solidFill>
                  <a:srgbClr val="4A4F2A"/>
                </a:solidFill>
                <a:latin typeface="Aptos"/>
                <a:ea typeface="Aptos"/>
                <a:cs typeface="Aptos"/>
              </a:defRPr>
            </a:pPr>
            <a:endParaRPr sz="1350" b="1" i="0" dirty="0">
              <a:solidFill>
                <a:srgbClr val="4A4F2A"/>
              </a:solidFill>
              <a:latin typeface="Aptos"/>
              <a:ea typeface="Aptos"/>
              <a:cs typeface="Aptos"/>
            </a:endParaRPr>
          </a:p>
        </p:txBody>
      </p:sp>
      <p:sp>
        <p:nvSpPr>
          <p:cNvPr id="11" name="Rectangle 10">
            <a:extLst>
              <a:ext uri="{FF2B5EF4-FFF2-40B4-BE49-F238E27FC236}">
                <a16:creationId xmlns:a16="http://schemas.microsoft.com/office/drawing/2014/main" id="{6613C43F-E772-4EB6-AAE8-D73DA2D81B7E}"/>
              </a:ext>
            </a:extLst>
          </p:cNvPr>
          <p:cNvSpPr>
            <a:spLocks noGrp="1"/>
          </p:cNvSpPr>
          <p:nvPr/>
        </p:nvSpPr>
        <p:spPr>
          <a:xfrm>
            <a:off x="685800" y="6438900"/>
            <a:ext cx="1524000" cy="171450"/>
          </a:xfrm>
          <a:prstGeom prst="rect">
            <a:avLst/>
          </a:prstGeom>
          <a:noFill/>
          <a:ln w="0">
            <a:noFill/>
            <a:prstDash val="solid"/>
          </a:ln>
        </p:spPr>
        <p:txBody>
          <a:bodyPr wrap="square" lIns="0" tIns="0" rIns="0" bIns="0" anchor="t">
            <a:normAutofit/>
          </a:bodyPr>
          <a:lstStyle/>
          <a:p>
            <a:pPr algn="l">
              <a:defRPr sz="900" b="1" i="0">
                <a:solidFill>
                  <a:srgbClr val="7F824A"/>
                </a:solidFill>
                <a:latin typeface="Aptos"/>
                <a:ea typeface="Aptos"/>
                <a:cs typeface="Aptos"/>
              </a:defRPr>
            </a:pPr>
            <a:r>
              <a:rPr sz="900" b="1" i="0">
                <a:solidFill>
                  <a:srgbClr val="7F824A"/>
                </a:solidFill>
                <a:latin typeface="Aptos"/>
                <a:ea typeface="Aptos"/>
                <a:cs typeface="Aptos"/>
              </a:rPr>
              <a:t>NCGC 2026</a:t>
            </a:r>
          </a:p>
        </p:txBody>
      </p:sp>
      <p:pic>
        <p:nvPicPr>
          <p:cNvPr id="13" name="Picture 12">
            <a:extLst>
              <a:ext uri="{FF2B5EF4-FFF2-40B4-BE49-F238E27FC236}">
                <a16:creationId xmlns:a16="http://schemas.microsoft.com/office/drawing/2014/main" id="{7316373B-7B39-17B8-E179-8C4AADB0BF0C}"/>
              </a:ext>
            </a:extLst>
          </p:cNvPr>
          <p:cNvPicPr>
            <a:picLocks noChangeAspect="1"/>
          </p:cNvPicPr>
          <p:nvPr/>
        </p:nvPicPr>
        <p:blipFill>
          <a:blip r:embed="rId3"/>
          <a:stretch>
            <a:fillRect/>
          </a:stretch>
        </p:blipFill>
        <p:spPr>
          <a:xfrm rot="20911106">
            <a:off x="1018833" y="904040"/>
            <a:ext cx="5126842" cy="3574469"/>
          </a:xfrm>
          <a:prstGeom prst="rect">
            <a:avLst/>
          </a:prstGeom>
        </p:spPr>
      </p:pic>
      <p:sp>
        <p:nvSpPr>
          <p:cNvPr id="14" name="Church support speech bubble"/>
          <p:cNvSpPr/>
          <p:nvPr/>
        </p:nvSpPr>
        <p:spPr>
          <a:xfrm>
            <a:off x="6720840" y="1143000"/>
            <a:ext cx="4709160" cy="3703320"/>
          </a:xfrm>
          <a:prstGeom prst="wedgeRoundRectCallout">
            <a:avLst>
              <a:gd name="adj1" fmla="val -62000"/>
              <a:gd name="adj2" fmla="val 22000"/>
              <a:gd name="adj3" fmla="val 16667"/>
            </a:avLst>
          </a:prstGeom>
          <a:solidFill>
            <a:srgbClr val="F5F1D8"/>
          </a:solidFill>
          <a:ln w="19050">
            <a:solidFill>
              <a:srgbClr val="7F824A"/>
            </a:solidFill>
          </a:ln>
        </p:spPr>
        <p:style>
          <a:lnRef idx="1">
            <a:schemeClr val="accent1"/>
          </a:lnRef>
          <a:fillRef idx="3">
            <a:schemeClr val="accent1"/>
          </a:fillRef>
          <a:effectRef idx="2">
            <a:schemeClr val="accent1"/>
          </a:effectRef>
          <a:fontRef idx="minor">
            <a:schemeClr val="lt1"/>
          </a:fontRef>
        </p:style>
        <p:txBody>
          <a:bodyPr wrap="square" lIns="365760" tIns="320040" rIns="365760" bIns="320040" rtlCol="0" anchor="ctr"/>
          <a:lstStyle/>
          <a:p>
            <a:pPr algn="l">
              <a:lnSpc>
                <a:spcPct val="112000"/>
              </a:lnSpc>
            </a:pPr>
            <a:r>
              <a:rPr sz="2500" b="1" dirty="0">
                <a:solidFill>
                  <a:srgbClr val="50552B"/>
                </a:solidFill>
                <a:latin typeface="Aptos"/>
              </a:rPr>
              <a:t>49%</a:t>
            </a:r>
            <a:r>
              <a:rPr sz="2500" b="0" dirty="0">
                <a:solidFill>
                  <a:srgbClr val="50552B"/>
                </a:solidFill>
                <a:latin typeface="Aptos"/>
              </a:rPr>
              <a:t> of the grandparent participants said that they had no support from their church, with the others saying that they had prayer support.</a:t>
            </a:r>
          </a:p>
        </p:txBody>
      </p:sp>
    </p:spTree>
    <p:extLst>
      <p:ext uri="{BB962C8B-B14F-4D97-AF65-F5344CB8AC3E}">
        <p14:creationId xmlns:p14="http://schemas.microsoft.com/office/powerpoint/2010/main" val="9681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C6577-18AB-4F9B-08CC-B570564A571F}"/>
            </a:ext>
          </a:extLst>
        </p:cNvPr>
        <p:cNvGrpSpPr/>
        <p:nvPr/>
      </p:nvGrpSpPr>
      <p:grpSpPr>
        <a:xfrm>
          <a:off x="0" y="0"/>
          <a:ext cx="0" cy="0"/>
          <a:chOff x="0" y="0"/>
          <a:chExt cx="0" cy="0"/>
        </a:xfrm>
      </p:grpSpPr>
      <p:sp>
        <p:nvSpPr>
          <p:cNvPr id="22" name="Oval 21">
            <a:extLst>
              <a:ext uri="{FF2B5EF4-FFF2-40B4-BE49-F238E27FC236}">
                <a16:creationId xmlns:a16="http://schemas.microsoft.com/office/drawing/2014/main" id="{CD99A25A-40BE-EC0A-F22F-EAD091E42067}"/>
              </a:ext>
            </a:extLst>
          </p:cNvPr>
          <p:cNvSpPr>
            <a:spLocks noGrp="1"/>
          </p:cNvSpPr>
          <p:nvPr/>
        </p:nvSpPr>
        <p:spPr>
          <a:xfrm>
            <a:off x="8476735" y="-1619250"/>
            <a:ext cx="5715515" cy="7239000"/>
          </a:xfrm>
          <a:prstGeom prst="ellipse">
            <a:avLst/>
          </a:prstGeom>
          <a:solidFill>
            <a:srgbClr val="D7D7B7"/>
          </a:solidFill>
          <a:ln w="0">
            <a:noFill/>
            <a:prstDash val="solid"/>
          </a:ln>
        </p:spPr>
        <p:txBody>
          <a:bodyPr/>
          <a:lstStyle/>
          <a:p>
            <a:endParaRPr lang="en-US"/>
          </a:p>
        </p:txBody>
      </p:sp>
      <p:sp>
        <p:nvSpPr>
          <p:cNvPr id="2" name="Oval 1">
            <a:extLst>
              <a:ext uri="{FF2B5EF4-FFF2-40B4-BE49-F238E27FC236}">
                <a16:creationId xmlns:a16="http://schemas.microsoft.com/office/drawing/2014/main" id="{71CD7DFC-9CBC-DE9A-E37C-8C9A03C5291D}"/>
              </a:ext>
            </a:extLst>
          </p:cNvPr>
          <p:cNvSpPr>
            <a:spLocks noGrp="1"/>
          </p:cNvSpPr>
          <p:nvPr/>
        </p:nvSpPr>
        <p:spPr>
          <a:xfrm>
            <a:off x="9032789" y="-1047750"/>
            <a:ext cx="5159461" cy="6096000"/>
          </a:xfrm>
          <a:prstGeom prst="ellipse">
            <a:avLst/>
          </a:prstGeom>
          <a:solidFill>
            <a:srgbClr val="F5F1D8"/>
          </a:solidFill>
          <a:ln w="0">
            <a:noFill/>
            <a:prstDash val="solid"/>
          </a:ln>
        </p:spPr>
        <p:txBody>
          <a:bodyPr/>
          <a:lstStyle/>
          <a:p>
            <a:endParaRPr lang="en-US"/>
          </a:p>
        </p:txBody>
      </p:sp>
      <p:sp>
        <p:nvSpPr>
          <p:cNvPr id="3" name="Oval 2">
            <a:extLst>
              <a:ext uri="{FF2B5EF4-FFF2-40B4-BE49-F238E27FC236}">
                <a16:creationId xmlns:a16="http://schemas.microsoft.com/office/drawing/2014/main" id="{29F538C7-A6E2-A781-93FF-A6552AA101BF}"/>
              </a:ext>
            </a:extLst>
          </p:cNvPr>
          <p:cNvSpPr>
            <a:spLocks noGrp="1"/>
          </p:cNvSpPr>
          <p:nvPr/>
        </p:nvSpPr>
        <p:spPr>
          <a:xfrm>
            <a:off x="9662984" y="-190500"/>
            <a:ext cx="3767266" cy="4286250"/>
          </a:xfrm>
          <a:prstGeom prst="ellipse">
            <a:avLst/>
          </a:prstGeom>
          <a:solidFill>
            <a:srgbClr val="E6D1BF"/>
          </a:solidFill>
          <a:ln w="0">
            <a:noFill/>
            <a:prstDash val="solid"/>
          </a:ln>
        </p:spPr>
        <p:txBody>
          <a:bodyPr/>
          <a:lstStyle/>
          <a:p>
            <a:endParaRPr lang="en-US"/>
          </a:p>
        </p:txBody>
      </p:sp>
      <p:sp>
        <p:nvSpPr>
          <p:cNvPr id="7" name="Rectangle 6">
            <a:extLst>
              <a:ext uri="{FF2B5EF4-FFF2-40B4-BE49-F238E27FC236}">
                <a16:creationId xmlns:a16="http://schemas.microsoft.com/office/drawing/2014/main" id="{43BF20A6-DCF1-F7EE-2D44-B5C8F18B4C39}"/>
              </a:ext>
            </a:extLst>
          </p:cNvPr>
          <p:cNvSpPr>
            <a:spLocks noGrp="1"/>
          </p:cNvSpPr>
          <p:nvPr/>
        </p:nvSpPr>
        <p:spPr>
          <a:xfrm>
            <a:off x="11144250" y="476250"/>
            <a:ext cx="381000" cy="228600"/>
          </a:xfrm>
          <a:prstGeom prst="rect">
            <a:avLst/>
          </a:prstGeom>
          <a:noFill/>
          <a:ln w="0">
            <a:noFill/>
            <a:prstDash val="solid"/>
          </a:ln>
        </p:spPr>
        <p:txBody>
          <a:bodyPr wrap="square" lIns="0" tIns="0" rIns="0" bIns="0" anchor="t">
            <a:normAutofit/>
          </a:bodyPr>
          <a:lstStyle/>
          <a:p>
            <a:pPr algn="r">
              <a:defRPr sz="1200" b="1" i="0">
                <a:solidFill>
                  <a:srgbClr val="7F824A"/>
                </a:solidFill>
                <a:latin typeface="Aptos"/>
                <a:ea typeface="Aptos"/>
                <a:cs typeface="Aptos"/>
              </a:defRPr>
            </a:pPr>
            <a:endParaRPr sz="1200" b="1" i="0" dirty="0">
              <a:solidFill>
                <a:srgbClr val="7F824A"/>
              </a:solidFill>
              <a:latin typeface="Aptos"/>
              <a:ea typeface="Aptos"/>
              <a:cs typeface="Aptos"/>
            </a:endParaRPr>
          </a:p>
        </p:txBody>
      </p:sp>
      <p:sp>
        <p:nvSpPr>
          <p:cNvPr id="19" name="Straight Connector 18">
            <a:extLst>
              <a:ext uri="{FF2B5EF4-FFF2-40B4-BE49-F238E27FC236}">
                <a16:creationId xmlns:a16="http://schemas.microsoft.com/office/drawing/2014/main" id="{E8FF690D-F3F2-FA22-6823-E88C77299E9A}"/>
              </a:ext>
            </a:extLst>
          </p:cNvPr>
          <p:cNvSpPr>
            <a:spLocks noGrp="1"/>
          </p:cNvSpPr>
          <p:nvPr/>
        </p:nvSpPr>
        <p:spPr>
          <a:xfrm>
            <a:off x="685800" y="6438900"/>
            <a:ext cx="10820400" cy="0"/>
          </a:xfrm>
          <a:prstGeom prst="line">
            <a:avLst/>
          </a:prstGeom>
          <a:noFill/>
          <a:ln w="9525">
            <a:solidFill>
              <a:srgbClr val="D7D7B7"/>
            </a:solidFill>
            <a:prstDash val="solid"/>
          </a:ln>
        </p:spPr>
        <p:txBody>
          <a:bodyPr/>
          <a:lstStyle/>
          <a:p>
            <a:endParaRPr lang="en-US"/>
          </a:p>
        </p:txBody>
      </p:sp>
      <p:pic>
        <p:nvPicPr>
          <p:cNvPr id="24" name="Picture 23">
            <a:extLst>
              <a:ext uri="{FF2B5EF4-FFF2-40B4-BE49-F238E27FC236}">
                <a16:creationId xmlns:a16="http://schemas.microsoft.com/office/drawing/2014/main" id="{23F85D21-B41A-32F4-A9B5-090CD99C6123}"/>
              </a:ext>
            </a:extLst>
          </p:cNvPr>
          <p:cNvPicPr>
            <a:picLocks noChangeAspect="1"/>
          </p:cNvPicPr>
          <p:nvPr/>
        </p:nvPicPr>
        <p:blipFill>
          <a:blip r:embed="rId3"/>
          <a:srcRect l="4244" t="4447" r="4374"/>
          <a:stretch>
            <a:fillRect/>
          </a:stretch>
        </p:blipFill>
        <p:spPr>
          <a:xfrm>
            <a:off x="210065" y="1149179"/>
            <a:ext cx="11442357" cy="5708821"/>
          </a:xfrm>
          <a:prstGeom prst="rect">
            <a:avLst/>
          </a:prstGeom>
        </p:spPr>
      </p:pic>
    </p:spTree>
    <p:extLst>
      <p:ext uri="{BB962C8B-B14F-4D97-AF65-F5344CB8AC3E}">
        <p14:creationId xmlns:p14="http://schemas.microsoft.com/office/powerpoint/2010/main" val="3550136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19A04B-AC80-FD5F-1788-DA3ED47B4877}"/>
              </a:ext>
            </a:extLst>
          </p:cNvPr>
          <p:cNvPicPr>
            <a:picLocks noChangeAspect="1"/>
          </p:cNvPicPr>
          <p:nvPr/>
        </p:nvPicPr>
        <p:blipFill>
          <a:blip r:embed="rId2"/>
          <a:stretch>
            <a:fillRect/>
          </a:stretch>
        </p:blipFill>
        <p:spPr>
          <a:xfrm>
            <a:off x="0" y="175670"/>
            <a:ext cx="12192000" cy="6506659"/>
          </a:xfrm>
          <a:prstGeom prst="rect">
            <a:avLst/>
          </a:prstGeom>
        </p:spPr>
      </p:pic>
      <p:sp>
        <p:nvSpPr>
          <p:cNvPr id="4" name="Oval 3">
            <a:extLst>
              <a:ext uri="{FF2B5EF4-FFF2-40B4-BE49-F238E27FC236}">
                <a16:creationId xmlns:a16="http://schemas.microsoft.com/office/drawing/2014/main" id="{004B4566-B7B5-7B8E-C895-71DB979DE65F}"/>
              </a:ext>
            </a:extLst>
          </p:cNvPr>
          <p:cNvSpPr>
            <a:spLocks noGrp="1"/>
          </p:cNvSpPr>
          <p:nvPr/>
        </p:nvSpPr>
        <p:spPr>
          <a:xfrm>
            <a:off x="-1044146" y="-2313288"/>
            <a:ext cx="3714750" cy="3714750"/>
          </a:xfrm>
          <a:prstGeom prst="ellipse">
            <a:avLst/>
          </a:prstGeom>
          <a:solidFill>
            <a:srgbClr val="D7D7B7"/>
          </a:solidFill>
          <a:ln w="0">
            <a:noFill/>
            <a:prstDash val="solid"/>
          </a:ln>
        </p:spPr>
        <p:txBody>
          <a:bodyPr/>
          <a:lstStyle/>
          <a:p>
            <a:endParaRPr lang="en-US"/>
          </a:p>
        </p:txBody>
      </p:sp>
    </p:spTree>
    <p:extLst>
      <p:ext uri="{BB962C8B-B14F-4D97-AF65-F5344CB8AC3E}">
        <p14:creationId xmlns:p14="http://schemas.microsoft.com/office/powerpoint/2010/main" val="3922767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2F2806-08F7-7F63-8B6C-43FE56B53305}"/>
              </a:ext>
            </a:extLst>
          </p:cNvPr>
          <p:cNvPicPr>
            <a:picLocks noChangeAspect="1"/>
          </p:cNvPicPr>
          <p:nvPr/>
        </p:nvPicPr>
        <p:blipFill>
          <a:blip r:embed="rId2"/>
          <a:stretch>
            <a:fillRect/>
          </a:stretch>
        </p:blipFill>
        <p:spPr>
          <a:xfrm>
            <a:off x="0" y="435504"/>
            <a:ext cx="12192000" cy="5043096"/>
          </a:xfrm>
          <a:prstGeom prst="rect">
            <a:avLst/>
          </a:prstGeom>
        </p:spPr>
      </p:pic>
    </p:spTree>
    <p:extLst>
      <p:ext uri="{BB962C8B-B14F-4D97-AF65-F5344CB8AC3E}">
        <p14:creationId xmlns:p14="http://schemas.microsoft.com/office/powerpoint/2010/main" val="2716117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A4F2A"/>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44C9DFAD-A1AC-4D45-9E4A-7A7B1E4989D3}"/>
              </a:ext>
            </a:extLst>
          </p:cNvPr>
          <p:cNvSpPr>
            <a:spLocks noGrp="1"/>
          </p:cNvSpPr>
          <p:nvPr/>
        </p:nvSpPr>
        <p:spPr>
          <a:xfrm>
            <a:off x="7905750" y="-2667000"/>
            <a:ext cx="6667500" cy="6667500"/>
          </a:xfrm>
          <a:prstGeom prst="ellipse">
            <a:avLst/>
          </a:prstGeom>
          <a:solidFill>
            <a:srgbClr val="7F824A"/>
          </a:solidFill>
          <a:ln w="0">
            <a:noFill/>
            <a:prstDash val="solid"/>
          </a:ln>
        </p:spPr>
        <p:txBody>
          <a:bodyPr/>
          <a:lstStyle/>
          <a:p>
            <a:endParaRPr lang="en-US"/>
          </a:p>
        </p:txBody>
      </p:sp>
      <p:sp>
        <p:nvSpPr>
          <p:cNvPr id="2" name="Oval 1">
            <a:extLst>
              <a:ext uri="{FF2B5EF4-FFF2-40B4-BE49-F238E27FC236}">
                <a16:creationId xmlns:a16="http://schemas.microsoft.com/office/drawing/2014/main" id="{CD9F1A4F-8349-4DA6-A16E-EED5D8FE2385}"/>
              </a:ext>
            </a:extLst>
          </p:cNvPr>
          <p:cNvSpPr>
            <a:spLocks noGrp="1"/>
          </p:cNvSpPr>
          <p:nvPr/>
        </p:nvSpPr>
        <p:spPr>
          <a:xfrm>
            <a:off x="8953500" y="-1619250"/>
            <a:ext cx="4762500" cy="4762500"/>
          </a:xfrm>
          <a:prstGeom prst="ellipse">
            <a:avLst/>
          </a:prstGeom>
          <a:solidFill>
            <a:srgbClr val="4A4F2A"/>
          </a:solidFill>
          <a:ln w="0">
            <a:noFill/>
            <a:prstDash val="solid"/>
          </a:ln>
        </p:spPr>
        <p:txBody>
          <a:bodyPr/>
          <a:lstStyle/>
          <a:p>
            <a:endParaRPr lang="en-US"/>
          </a:p>
        </p:txBody>
      </p:sp>
      <p:sp>
        <p:nvSpPr>
          <p:cNvPr id="3" name="Oval 2">
            <a:extLst>
              <a:ext uri="{FF2B5EF4-FFF2-40B4-BE49-F238E27FC236}">
                <a16:creationId xmlns:a16="http://schemas.microsoft.com/office/drawing/2014/main" id="{20E87F84-37F8-4BC9-B299-D58A6C11A7FB}"/>
              </a:ext>
            </a:extLst>
          </p:cNvPr>
          <p:cNvSpPr>
            <a:spLocks noGrp="1"/>
          </p:cNvSpPr>
          <p:nvPr/>
        </p:nvSpPr>
        <p:spPr>
          <a:xfrm>
            <a:off x="9239250" y="-762000"/>
            <a:ext cx="3143250" cy="3143250"/>
          </a:xfrm>
          <a:prstGeom prst="ellipse">
            <a:avLst/>
          </a:prstGeom>
          <a:solidFill>
            <a:srgbClr val="B89A16"/>
          </a:solidFill>
          <a:ln w="0">
            <a:noFill/>
            <a:prstDash val="solid"/>
          </a:ln>
        </p:spPr>
        <p:txBody>
          <a:bodyPr/>
          <a:lstStyle/>
          <a:p>
            <a:endParaRPr lang="en-US"/>
          </a:p>
        </p:txBody>
      </p:sp>
      <p:sp>
        <p:nvSpPr>
          <p:cNvPr id="4" name="Rectangle 3">
            <a:extLst>
              <a:ext uri="{FF2B5EF4-FFF2-40B4-BE49-F238E27FC236}">
                <a16:creationId xmlns:a16="http://schemas.microsoft.com/office/drawing/2014/main" id="{E6CDD116-79FB-4759-B720-02875D05E010}"/>
              </a:ext>
            </a:extLst>
          </p:cNvPr>
          <p:cNvSpPr>
            <a:spLocks noGrp="1"/>
          </p:cNvSpPr>
          <p:nvPr/>
        </p:nvSpPr>
        <p:spPr>
          <a:xfrm>
            <a:off x="762000" y="685800"/>
            <a:ext cx="2190750" cy="1428750"/>
          </a:xfrm>
          <a:prstGeom prst="rect">
            <a:avLst/>
          </a:prstGeom>
          <a:noFill/>
          <a:ln w="0">
            <a:noFill/>
            <a:prstDash val="solid"/>
          </a:ln>
        </p:spPr>
        <p:txBody>
          <a:bodyPr wrap="square" lIns="0" tIns="0" rIns="0" bIns="0" anchor="t">
            <a:normAutofit fontScale="94697" lnSpcReduction="10000"/>
          </a:bodyPr>
          <a:lstStyle/>
          <a:p>
            <a:pPr algn="l">
              <a:defRPr sz="9900" b="1" i="0">
                <a:solidFill>
                  <a:srgbClr val="B89A16"/>
                </a:solidFill>
                <a:latin typeface="Aptos Display"/>
                <a:ea typeface="Aptos Display"/>
                <a:cs typeface="Aptos Display"/>
              </a:defRPr>
            </a:pPr>
            <a:endParaRPr sz="9900" b="1" i="0" dirty="0">
              <a:solidFill>
                <a:srgbClr val="B89A16"/>
              </a:solidFill>
              <a:latin typeface="Aptos Display"/>
              <a:ea typeface="Aptos Display"/>
              <a:cs typeface="Aptos Display"/>
            </a:endParaRPr>
          </a:p>
        </p:txBody>
      </p:sp>
      <p:sp>
        <p:nvSpPr>
          <p:cNvPr id="5" name="Rectangle 4">
            <a:extLst>
              <a:ext uri="{FF2B5EF4-FFF2-40B4-BE49-F238E27FC236}">
                <a16:creationId xmlns:a16="http://schemas.microsoft.com/office/drawing/2014/main" id="{F3E11BDD-881A-4FA4-8582-83C1F7CE5F27}"/>
              </a:ext>
            </a:extLst>
          </p:cNvPr>
          <p:cNvSpPr>
            <a:spLocks noGrp="1"/>
          </p:cNvSpPr>
          <p:nvPr/>
        </p:nvSpPr>
        <p:spPr>
          <a:xfrm>
            <a:off x="800100" y="2647950"/>
            <a:ext cx="8096250" cy="666750"/>
          </a:xfrm>
          <a:prstGeom prst="rect">
            <a:avLst/>
          </a:prstGeom>
          <a:noFill/>
          <a:ln w="0">
            <a:noFill/>
            <a:prstDash val="solid"/>
          </a:ln>
        </p:spPr>
        <p:txBody>
          <a:bodyPr wrap="square" lIns="0" tIns="0" rIns="0" bIns="0" anchor="t">
            <a:normAutofit fontScale="98870" lnSpcReduction="10000"/>
          </a:bodyPr>
          <a:lstStyle/>
          <a:p>
            <a:pPr algn="l">
              <a:defRPr sz="4425" b="1" i="0">
                <a:solidFill>
                  <a:srgbClr val="FFFDF4"/>
                </a:solidFill>
                <a:latin typeface="Aptos Display"/>
                <a:ea typeface="Aptos Display"/>
                <a:cs typeface="Aptos Display"/>
              </a:defRPr>
            </a:pPr>
            <a:r>
              <a:rPr lang="en-GB" sz="4425" b="1" i="0" dirty="0">
                <a:solidFill>
                  <a:srgbClr val="FFFDF4"/>
                </a:solidFill>
                <a:latin typeface="Aptos Display"/>
                <a:ea typeface="Aptos Display"/>
                <a:cs typeface="Aptos Display"/>
              </a:rPr>
              <a:t>Discuss in groups of 3-5:</a:t>
            </a:r>
            <a:endParaRPr sz="4425" b="1" i="0" dirty="0">
              <a:solidFill>
                <a:srgbClr val="FFFDF4"/>
              </a:solidFill>
              <a:latin typeface="Aptos Display"/>
              <a:ea typeface="Aptos Display"/>
              <a:cs typeface="Aptos Display"/>
            </a:endParaRPr>
          </a:p>
        </p:txBody>
      </p:sp>
      <p:sp>
        <p:nvSpPr>
          <p:cNvPr id="6" name="Straight Connector 5">
            <a:extLst>
              <a:ext uri="{FF2B5EF4-FFF2-40B4-BE49-F238E27FC236}">
                <a16:creationId xmlns:a16="http://schemas.microsoft.com/office/drawing/2014/main" id="{A47DF2D3-0A2C-4721-A41B-A59FDD8AE24F}"/>
              </a:ext>
            </a:extLst>
          </p:cNvPr>
          <p:cNvSpPr>
            <a:spLocks noGrp="1"/>
          </p:cNvSpPr>
          <p:nvPr/>
        </p:nvSpPr>
        <p:spPr>
          <a:xfrm>
            <a:off x="819150" y="3562350"/>
            <a:ext cx="895350" cy="0"/>
          </a:xfrm>
          <a:prstGeom prst="line">
            <a:avLst/>
          </a:prstGeom>
          <a:noFill/>
          <a:ln w="47625">
            <a:solidFill>
              <a:srgbClr val="B89A16"/>
            </a:solidFill>
            <a:prstDash val="solid"/>
          </a:ln>
        </p:spPr>
        <p:txBody>
          <a:bodyPr/>
          <a:lstStyle/>
          <a:p>
            <a:endParaRPr lang="en-US"/>
          </a:p>
        </p:txBody>
      </p:sp>
      <p:sp>
        <p:nvSpPr>
          <p:cNvPr id="7" name="Rectangle 6">
            <a:extLst>
              <a:ext uri="{FF2B5EF4-FFF2-40B4-BE49-F238E27FC236}">
                <a16:creationId xmlns:a16="http://schemas.microsoft.com/office/drawing/2014/main" id="{4D9CEAFE-7F93-400A-847E-34A35FFE18AD}"/>
              </a:ext>
            </a:extLst>
          </p:cNvPr>
          <p:cNvSpPr>
            <a:spLocks noGrp="1"/>
          </p:cNvSpPr>
          <p:nvPr/>
        </p:nvSpPr>
        <p:spPr>
          <a:xfrm>
            <a:off x="133350" y="3924300"/>
            <a:ext cx="12153900" cy="685800"/>
          </a:xfrm>
          <a:prstGeom prst="rect">
            <a:avLst/>
          </a:prstGeom>
          <a:noFill/>
          <a:ln w="0">
            <a:noFill/>
            <a:prstDash val="solid"/>
          </a:ln>
        </p:spPr>
        <p:txBody>
          <a:bodyPr wrap="square" lIns="0" tIns="0" rIns="0" bIns="0" anchor="t">
            <a:noAutofit/>
          </a:bodyPr>
          <a:lstStyle/>
          <a:p>
            <a:pPr>
              <a:defRPr sz="1950" b="0" i="0">
                <a:solidFill>
                  <a:srgbClr val="D7D7B7"/>
                </a:solidFill>
                <a:latin typeface="Aptos"/>
                <a:ea typeface="Aptos"/>
                <a:cs typeface="Aptos"/>
              </a:defRPr>
            </a:pPr>
            <a:r>
              <a:rPr lang="en-GB" sz="4000" b="1" dirty="0">
                <a:solidFill>
                  <a:srgbClr val="D7D7B7"/>
                </a:solidFill>
                <a:latin typeface="Aptos"/>
              </a:rPr>
              <a:t>Does any of this resonate with you?</a:t>
            </a:r>
          </a:p>
          <a:p>
            <a:pPr>
              <a:defRPr sz="1950" b="0" i="0">
                <a:solidFill>
                  <a:srgbClr val="D7D7B7"/>
                </a:solidFill>
                <a:latin typeface="Aptos"/>
                <a:ea typeface="Aptos"/>
                <a:cs typeface="Aptos"/>
              </a:defRPr>
            </a:pPr>
            <a:r>
              <a:rPr lang="en-GB" sz="4000" b="1" dirty="0">
                <a:solidFill>
                  <a:srgbClr val="D7D7B7"/>
                </a:solidFill>
                <a:latin typeface="Aptos"/>
              </a:rPr>
              <a:t>What challenges do you see in Christian families?</a:t>
            </a:r>
          </a:p>
          <a:p>
            <a:pPr>
              <a:defRPr sz="1950" b="0" i="0">
                <a:solidFill>
                  <a:srgbClr val="D7D7B7"/>
                </a:solidFill>
                <a:latin typeface="Aptos"/>
                <a:ea typeface="Aptos"/>
                <a:cs typeface="Aptos"/>
              </a:defRPr>
            </a:pPr>
            <a:r>
              <a:rPr lang="en-GB" sz="4000" b="1" i="0" dirty="0">
                <a:solidFill>
                  <a:srgbClr val="D7D7B7"/>
                </a:solidFill>
                <a:latin typeface="Aptos"/>
                <a:ea typeface="Aptos"/>
                <a:cs typeface="Aptos"/>
              </a:rPr>
              <a:t>What reasons for hope have you seen?</a:t>
            </a:r>
            <a:endParaRPr sz="4000" b="1" i="0" dirty="0">
              <a:solidFill>
                <a:srgbClr val="D7D7B7"/>
              </a:solidFill>
              <a:latin typeface="Aptos"/>
              <a:ea typeface="Aptos"/>
              <a:cs typeface="Aptos"/>
            </a:endParaRPr>
          </a:p>
        </p:txBody>
      </p:sp>
      <p:sp>
        <p:nvSpPr>
          <p:cNvPr id="8" name="Oval 7">
            <a:extLst>
              <a:ext uri="{FF2B5EF4-FFF2-40B4-BE49-F238E27FC236}">
                <a16:creationId xmlns:a16="http://schemas.microsoft.com/office/drawing/2014/main" id="{146FFC88-6C21-4E6D-AC95-D67E411203A3}"/>
              </a:ext>
            </a:extLst>
          </p:cNvPr>
          <p:cNvSpPr>
            <a:spLocks noGrp="1"/>
          </p:cNvSpPr>
          <p:nvPr/>
        </p:nvSpPr>
        <p:spPr>
          <a:xfrm>
            <a:off x="10553700" y="5743575"/>
            <a:ext cx="540068" cy="540068"/>
          </a:xfrm>
          <a:prstGeom prst="ellipse">
            <a:avLst/>
          </a:prstGeom>
          <a:noFill/>
          <a:ln w="38576">
            <a:solidFill>
              <a:srgbClr val="D7D7B7"/>
            </a:solidFill>
            <a:prstDash val="solid"/>
          </a:ln>
        </p:spPr>
        <p:txBody>
          <a:bodyPr/>
          <a:lstStyle/>
          <a:p>
            <a:endParaRPr lang="en-US"/>
          </a:p>
        </p:txBody>
      </p:sp>
      <p:sp>
        <p:nvSpPr>
          <p:cNvPr id="9" name="Oval 8">
            <a:extLst>
              <a:ext uri="{FF2B5EF4-FFF2-40B4-BE49-F238E27FC236}">
                <a16:creationId xmlns:a16="http://schemas.microsoft.com/office/drawing/2014/main" id="{7D26E3DD-BD9C-462F-AF89-7CECDD2BE17B}"/>
              </a:ext>
            </a:extLst>
          </p:cNvPr>
          <p:cNvSpPr>
            <a:spLocks noGrp="1"/>
          </p:cNvSpPr>
          <p:nvPr/>
        </p:nvSpPr>
        <p:spPr>
          <a:xfrm>
            <a:off x="10913745" y="5975033"/>
            <a:ext cx="540068" cy="540068"/>
          </a:xfrm>
          <a:prstGeom prst="ellipse">
            <a:avLst/>
          </a:prstGeom>
          <a:noFill/>
          <a:ln w="38576">
            <a:solidFill>
              <a:srgbClr val="D7D7B7"/>
            </a:solidFill>
            <a:prstDash val="solid"/>
          </a:ln>
        </p:spPr>
        <p:txBody>
          <a:bodyPr/>
          <a:lstStyle/>
          <a:p>
            <a:endParaRPr lang="en-US"/>
          </a:p>
        </p:txBody>
      </p:sp>
      <p:sp>
        <p:nvSpPr>
          <p:cNvPr id="10" name="Oval 9">
            <a:extLst>
              <a:ext uri="{FF2B5EF4-FFF2-40B4-BE49-F238E27FC236}">
                <a16:creationId xmlns:a16="http://schemas.microsoft.com/office/drawing/2014/main" id="{1DA9C6D9-9DC9-4471-AEF6-69B9277B6792}"/>
              </a:ext>
            </a:extLst>
          </p:cNvPr>
          <p:cNvSpPr>
            <a:spLocks noGrp="1"/>
          </p:cNvSpPr>
          <p:nvPr/>
        </p:nvSpPr>
        <p:spPr>
          <a:xfrm>
            <a:off x="11273790" y="5743575"/>
            <a:ext cx="540068" cy="540068"/>
          </a:xfrm>
          <a:prstGeom prst="ellipse">
            <a:avLst/>
          </a:prstGeom>
          <a:noFill/>
          <a:ln w="38576">
            <a:solidFill>
              <a:srgbClr val="D7D7B7"/>
            </a:solidFill>
            <a:prstDash val="solid"/>
          </a:ln>
        </p:spPr>
        <p:txBody>
          <a:bodyPr/>
          <a:lstStyle/>
          <a:p>
            <a:endParaRPr lang="en-US"/>
          </a:p>
        </p:txBody>
      </p:sp>
      <p:sp>
        <p:nvSpPr>
          <p:cNvPr id="11" name="Rectangle 10">
            <a:extLst>
              <a:ext uri="{FF2B5EF4-FFF2-40B4-BE49-F238E27FC236}">
                <a16:creationId xmlns:a16="http://schemas.microsoft.com/office/drawing/2014/main" id="{81A96B60-3D9A-4E13-800E-40DE9A9A2DEC}"/>
              </a:ext>
            </a:extLst>
          </p:cNvPr>
          <p:cNvSpPr>
            <a:spLocks noGrp="1"/>
          </p:cNvSpPr>
          <p:nvPr/>
        </p:nvSpPr>
        <p:spPr>
          <a:xfrm>
            <a:off x="800100" y="6191250"/>
            <a:ext cx="3810000" cy="190500"/>
          </a:xfrm>
          <a:prstGeom prst="rect">
            <a:avLst/>
          </a:prstGeom>
          <a:noFill/>
          <a:ln w="0">
            <a:noFill/>
            <a:prstDash val="solid"/>
          </a:ln>
        </p:spPr>
        <p:txBody>
          <a:bodyPr wrap="square" lIns="0" tIns="0" rIns="0" bIns="0" anchor="t">
            <a:normAutofit/>
          </a:bodyPr>
          <a:lstStyle/>
          <a:p>
            <a:pPr algn="l">
              <a:defRPr sz="1050" b="1" i="0">
                <a:solidFill>
                  <a:srgbClr val="D7D7B7"/>
                </a:solidFill>
                <a:latin typeface="Aptos"/>
                <a:ea typeface="Aptos"/>
                <a:cs typeface="Aptos"/>
              </a:defRPr>
            </a:pPr>
            <a:r>
              <a:rPr sz="1050" b="1" i="0">
                <a:solidFill>
                  <a:srgbClr val="D7D7B7"/>
                </a:solidFill>
                <a:latin typeface="Aptos"/>
                <a:ea typeface="Aptos"/>
                <a:cs typeface="Aptos"/>
              </a:rPr>
              <a:t>CONNECTED  •  NCGC 2026</a:t>
            </a:r>
          </a:p>
        </p:txBody>
      </p:sp>
    </p:spTree>
    <p:extLst>
      <p:ext uri="{BB962C8B-B14F-4D97-AF65-F5344CB8AC3E}">
        <p14:creationId xmlns:p14="http://schemas.microsoft.com/office/powerpoint/2010/main" val="1293819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9BA08-C565-126D-04D6-4F80F71C70F4}"/>
            </a:ext>
          </a:extLst>
        </p:cNvPr>
        <p:cNvGrpSpPr/>
        <p:nvPr/>
      </p:nvGrpSpPr>
      <p:grpSpPr>
        <a:xfrm>
          <a:off x="0" y="0"/>
          <a:ext cx="0" cy="0"/>
          <a:chOff x="0" y="0"/>
          <a:chExt cx="0" cy="0"/>
        </a:xfrm>
      </p:grpSpPr>
      <p:sp>
        <p:nvSpPr>
          <p:cNvPr id="22" name="Oval 21">
            <a:extLst>
              <a:ext uri="{FF2B5EF4-FFF2-40B4-BE49-F238E27FC236}">
                <a16:creationId xmlns:a16="http://schemas.microsoft.com/office/drawing/2014/main" id="{001EC9B9-C76A-5391-C3EC-B32262072618}"/>
              </a:ext>
            </a:extLst>
          </p:cNvPr>
          <p:cNvSpPr>
            <a:spLocks noGrp="1"/>
          </p:cNvSpPr>
          <p:nvPr/>
        </p:nvSpPr>
        <p:spPr>
          <a:xfrm>
            <a:off x="9620250" y="-1619250"/>
            <a:ext cx="4572000" cy="7239000"/>
          </a:xfrm>
          <a:prstGeom prst="ellipse">
            <a:avLst/>
          </a:prstGeom>
          <a:solidFill>
            <a:srgbClr val="D7D7B7"/>
          </a:solidFill>
          <a:ln w="0">
            <a:noFill/>
            <a:prstDash val="solid"/>
          </a:ln>
        </p:spPr>
        <p:txBody>
          <a:bodyPr/>
          <a:lstStyle/>
          <a:p>
            <a:endParaRPr lang="en-US"/>
          </a:p>
        </p:txBody>
      </p:sp>
      <p:sp>
        <p:nvSpPr>
          <p:cNvPr id="2" name="Oval 1">
            <a:extLst>
              <a:ext uri="{FF2B5EF4-FFF2-40B4-BE49-F238E27FC236}">
                <a16:creationId xmlns:a16="http://schemas.microsoft.com/office/drawing/2014/main" id="{24A20712-97FE-E964-4CBB-A1E4B5412DF3}"/>
              </a:ext>
            </a:extLst>
          </p:cNvPr>
          <p:cNvSpPr>
            <a:spLocks noGrp="1"/>
          </p:cNvSpPr>
          <p:nvPr/>
        </p:nvSpPr>
        <p:spPr>
          <a:xfrm>
            <a:off x="10287000" y="-1047750"/>
            <a:ext cx="3905250" cy="6096000"/>
          </a:xfrm>
          <a:prstGeom prst="ellipse">
            <a:avLst/>
          </a:prstGeom>
          <a:solidFill>
            <a:srgbClr val="F5F1D8"/>
          </a:solidFill>
          <a:ln w="0">
            <a:noFill/>
            <a:prstDash val="solid"/>
          </a:ln>
        </p:spPr>
        <p:txBody>
          <a:bodyPr/>
          <a:lstStyle/>
          <a:p>
            <a:endParaRPr lang="en-US"/>
          </a:p>
        </p:txBody>
      </p:sp>
    </p:spTree>
    <p:extLst>
      <p:ext uri="{BB962C8B-B14F-4D97-AF65-F5344CB8AC3E}">
        <p14:creationId xmlns:p14="http://schemas.microsoft.com/office/powerpoint/2010/main" val="4240802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A3597-3692-6574-8750-BF2CFFB7C92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32475E85-7A6A-0B24-6123-5ED3BBE05C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5523" cy="6858000"/>
          </a:xfrm>
          <a:prstGeom prst="rect">
            <a:avLst/>
          </a:prstGeom>
        </p:spPr>
      </p:pic>
      <p:sp>
        <p:nvSpPr>
          <p:cNvPr id="2" name="Rectangle 1">
            <a:extLst>
              <a:ext uri="{FF2B5EF4-FFF2-40B4-BE49-F238E27FC236}">
                <a16:creationId xmlns:a16="http://schemas.microsoft.com/office/drawing/2014/main" id="{0FE06A50-784E-145C-5BD9-FABB714439F5}"/>
              </a:ext>
            </a:extLst>
          </p:cNvPr>
          <p:cNvSpPr>
            <a:spLocks noGrp="1"/>
          </p:cNvSpPr>
          <p:nvPr/>
        </p:nvSpPr>
        <p:spPr>
          <a:xfrm>
            <a:off x="800100" y="2706129"/>
            <a:ext cx="9134732" cy="1475345"/>
          </a:xfrm>
          <a:prstGeom prst="rect">
            <a:avLst/>
          </a:prstGeom>
          <a:noFill/>
          <a:ln w="0">
            <a:noFill/>
            <a:prstDash val="solid"/>
          </a:ln>
        </p:spPr>
        <p:txBody>
          <a:bodyPr wrap="square" lIns="0" tIns="0" rIns="0" bIns="0" anchor="t">
            <a:noAutofit/>
          </a:bodyPr>
          <a:lstStyle/>
          <a:p>
            <a:pPr algn="l">
              <a:defRPr sz="5250" b="1" i="0">
                <a:solidFill>
                  <a:srgbClr val="4A4F2A"/>
                </a:solidFill>
                <a:latin typeface="Aptos Display"/>
                <a:ea typeface="Aptos Display"/>
                <a:cs typeface="Aptos Display"/>
              </a:defRPr>
            </a:pPr>
            <a:r>
              <a:rPr lang="en-GB" sz="4000" b="1" i="0" dirty="0">
                <a:solidFill>
                  <a:srgbClr val="4A4F2A"/>
                </a:solidFill>
                <a:latin typeface="Aptos Display"/>
                <a:ea typeface="Aptos Display"/>
                <a:cs typeface="Aptos Display"/>
              </a:rPr>
              <a:t>Facing the Challenges </a:t>
            </a:r>
          </a:p>
          <a:p>
            <a:pPr algn="l">
              <a:defRPr sz="5250" b="1" i="0">
                <a:solidFill>
                  <a:srgbClr val="4A4F2A"/>
                </a:solidFill>
                <a:latin typeface="Aptos Display"/>
                <a:ea typeface="Aptos Display"/>
                <a:cs typeface="Aptos Display"/>
              </a:defRPr>
            </a:pPr>
            <a:r>
              <a:rPr lang="en-GB" sz="4000" b="1" dirty="0">
                <a:solidFill>
                  <a:srgbClr val="4A4F2A"/>
                </a:solidFill>
                <a:latin typeface="Aptos Display"/>
                <a:ea typeface="Aptos Display"/>
                <a:cs typeface="Aptos Display"/>
              </a:rPr>
              <a:t>AND Reasons for Hope</a:t>
            </a:r>
            <a:endParaRPr sz="4000" b="1" i="0" dirty="0">
              <a:solidFill>
                <a:srgbClr val="4A4F2A"/>
              </a:solidFill>
              <a:latin typeface="Aptos Display"/>
              <a:ea typeface="Aptos Display"/>
              <a:cs typeface="Aptos Display"/>
            </a:endParaRPr>
          </a:p>
        </p:txBody>
      </p:sp>
      <p:sp>
        <p:nvSpPr>
          <p:cNvPr id="3" name="Straight Connector 2">
            <a:extLst>
              <a:ext uri="{FF2B5EF4-FFF2-40B4-BE49-F238E27FC236}">
                <a16:creationId xmlns:a16="http://schemas.microsoft.com/office/drawing/2014/main" id="{E05DC630-BDD1-3E68-A836-A5041421920C}"/>
              </a:ext>
            </a:extLst>
          </p:cNvPr>
          <p:cNvSpPr>
            <a:spLocks noGrp="1"/>
          </p:cNvSpPr>
          <p:nvPr/>
        </p:nvSpPr>
        <p:spPr>
          <a:xfrm>
            <a:off x="819150" y="4405312"/>
            <a:ext cx="819150" cy="0"/>
          </a:xfrm>
          <a:prstGeom prst="line">
            <a:avLst/>
          </a:prstGeom>
          <a:noFill/>
          <a:ln w="47625">
            <a:solidFill>
              <a:srgbClr val="B89A16"/>
            </a:solidFill>
            <a:prstDash val="solid"/>
          </a:ln>
        </p:spPr>
        <p:txBody>
          <a:bodyPr/>
          <a:lstStyle/>
          <a:p>
            <a:endParaRPr lang="en-US"/>
          </a:p>
        </p:txBody>
      </p:sp>
      <p:sp>
        <p:nvSpPr>
          <p:cNvPr id="4" name="Rectangle 3">
            <a:extLst>
              <a:ext uri="{FF2B5EF4-FFF2-40B4-BE49-F238E27FC236}">
                <a16:creationId xmlns:a16="http://schemas.microsoft.com/office/drawing/2014/main" id="{C5023A97-3343-59CE-DAB8-E5A86DF64481}"/>
              </a:ext>
            </a:extLst>
          </p:cNvPr>
          <p:cNvSpPr>
            <a:spLocks noGrp="1"/>
          </p:cNvSpPr>
          <p:nvPr/>
        </p:nvSpPr>
        <p:spPr>
          <a:xfrm>
            <a:off x="800100" y="4643437"/>
            <a:ext cx="5619750" cy="400050"/>
          </a:xfrm>
          <a:prstGeom prst="rect">
            <a:avLst/>
          </a:prstGeom>
          <a:noFill/>
          <a:ln w="0">
            <a:noFill/>
            <a:prstDash val="solid"/>
          </a:ln>
        </p:spPr>
        <p:txBody>
          <a:bodyPr wrap="square" lIns="0" tIns="0" rIns="0" bIns="0" anchor="t">
            <a:normAutofit/>
          </a:bodyPr>
          <a:lstStyle/>
          <a:p>
            <a:pPr algn="l">
              <a:defRPr sz="1875" b="0" i="0">
                <a:solidFill>
                  <a:srgbClr val="343923"/>
                </a:solidFill>
                <a:latin typeface="Aptos"/>
                <a:ea typeface="Aptos"/>
                <a:cs typeface="Aptos"/>
              </a:defRPr>
            </a:pPr>
            <a:r>
              <a:rPr lang="en-GB" sz="1875" b="0" i="0" dirty="0">
                <a:solidFill>
                  <a:srgbClr val="343923"/>
                </a:solidFill>
                <a:latin typeface="Aptos"/>
                <a:ea typeface="Aptos"/>
                <a:cs typeface="Aptos"/>
              </a:rPr>
              <a:t>Becky Sedgwick &amp; Sarah Holmes</a:t>
            </a:r>
            <a:endParaRPr sz="1875" b="0" i="0" dirty="0">
              <a:solidFill>
                <a:srgbClr val="343923"/>
              </a:solidFill>
              <a:latin typeface="Aptos"/>
              <a:ea typeface="Aptos"/>
              <a:cs typeface="Aptos"/>
            </a:endParaRPr>
          </a:p>
        </p:txBody>
      </p:sp>
      <p:sp>
        <p:nvSpPr>
          <p:cNvPr id="5" name="Rectangle 4">
            <a:extLst>
              <a:ext uri="{FF2B5EF4-FFF2-40B4-BE49-F238E27FC236}">
                <a16:creationId xmlns:a16="http://schemas.microsoft.com/office/drawing/2014/main" id="{630183DB-FBF4-819B-0ECB-1BEE0ED03F82}"/>
              </a:ext>
            </a:extLst>
          </p:cNvPr>
          <p:cNvSpPr>
            <a:spLocks noGrp="1"/>
          </p:cNvSpPr>
          <p:nvPr/>
        </p:nvSpPr>
        <p:spPr>
          <a:xfrm>
            <a:off x="781050" y="5905500"/>
            <a:ext cx="5143500" cy="228600"/>
          </a:xfrm>
          <a:prstGeom prst="rect">
            <a:avLst/>
          </a:prstGeom>
          <a:noFill/>
          <a:ln w="0">
            <a:noFill/>
            <a:prstDash val="solid"/>
          </a:ln>
        </p:spPr>
        <p:txBody>
          <a:bodyPr wrap="square" lIns="0" tIns="0" rIns="0" bIns="0" anchor="t">
            <a:normAutofit/>
          </a:bodyPr>
          <a:lstStyle/>
          <a:p>
            <a:pPr algn="l">
              <a:defRPr sz="1200" b="1" i="0">
                <a:solidFill>
                  <a:srgbClr val="7F824A"/>
                </a:solidFill>
                <a:latin typeface="Aptos"/>
                <a:ea typeface="Aptos"/>
                <a:cs typeface="Aptos"/>
              </a:defRPr>
            </a:pPr>
            <a:r>
              <a:rPr sz="1200" b="1" i="0" dirty="0">
                <a:solidFill>
                  <a:srgbClr val="7F824A"/>
                </a:solidFill>
                <a:latin typeface="Aptos"/>
                <a:ea typeface="Aptos"/>
                <a:cs typeface="Aptos"/>
              </a:rPr>
              <a:t>•  NCGC 2026</a:t>
            </a:r>
          </a:p>
        </p:txBody>
      </p:sp>
    </p:spTree>
    <p:extLst>
      <p:ext uri="{BB962C8B-B14F-4D97-AF65-F5344CB8AC3E}">
        <p14:creationId xmlns:p14="http://schemas.microsoft.com/office/powerpoint/2010/main" val="1743721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DE485-317B-59B5-D3D0-544A895E4C0B}"/>
            </a:ext>
          </a:extLst>
        </p:cNvPr>
        <p:cNvGrpSpPr/>
        <p:nvPr/>
      </p:nvGrpSpPr>
      <p:grpSpPr>
        <a:xfrm>
          <a:off x="0" y="0"/>
          <a:ext cx="0" cy="0"/>
          <a:chOff x="0" y="0"/>
          <a:chExt cx="0" cy="0"/>
        </a:xfrm>
      </p:grpSpPr>
      <p:sp>
        <p:nvSpPr>
          <p:cNvPr id="17" name="Oval 16">
            <a:extLst>
              <a:ext uri="{FF2B5EF4-FFF2-40B4-BE49-F238E27FC236}">
                <a16:creationId xmlns:a16="http://schemas.microsoft.com/office/drawing/2014/main" id="{A4F0F461-C874-2C17-9A69-4FCB455020E2}"/>
              </a:ext>
            </a:extLst>
          </p:cNvPr>
          <p:cNvSpPr>
            <a:spLocks noGrp="1"/>
          </p:cNvSpPr>
          <p:nvPr/>
        </p:nvSpPr>
        <p:spPr>
          <a:xfrm>
            <a:off x="7905750" y="4286250"/>
            <a:ext cx="5810250" cy="3905250"/>
          </a:xfrm>
          <a:prstGeom prst="ellipse">
            <a:avLst/>
          </a:prstGeom>
          <a:solidFill>
            <a:srgbClr val="D7D7B7"/>
          </a:solidFill>
          <a:ln w="0">
            <a:noFill/>
            <a:prstDash val="solid"/>
          </a:ln>
        </p:spPr>
        <p:txBody>
          <a:bodyPr/>
          <a:lstStyle/>
          <a:p>
            <a:endParaRPr lang="en-US"/>
          </a:p>
        </p:txBody>
      </p:sp>
      <p:sp>
        <p:nvSpPr>
          <p:cNvPr id="2" name="Oval 1">
            <a:extLst>
              <a:ext uri="{FF2B5EF4-FFF2-40B4-BE49-F238E27FC236}">
                <a16:creationId xmlns:a16="http://schemas.microsoft.com/office/drawing/2014/main" id="{2DDFEFC5-3A35-2AB3-7FBD-E4E2951F8880}"/>
              </a:ext>
            </a:extLst>
          </p:cNvPr>
          <p:cNvSpPr>
            <a:spLocks noGrp="1"/>
          </p:cNvSpPr>
          <p:nvPr/>
        </p:nvSpPr>
        <p:spPr>
          <a:xfrm>
            <a:off x="8572500" y="4762500"/>
            <a:ext cx="4762500" cy="2952750"/>
          </a:xfrm>
          <a:prstGeom prst="ellipse">
            <a:avLst/>
          </a:prstGeom>
          <a:solidFill>
            <a:srgbClr val="F5F1D8"/>
          </a:solidFill>
          <a:ln w="0">
            <a:noFill/>
            <a:prstDash val="solid"/>
          </a:ln>
        </p:spPr>
        <p:txBody>
          <a:bodyPr/>
          <a:lstStyle/>
          <a:p>
            <a:endParaRPr lang="en-US"/>
          </a:p>
        </p:txBody>
      </p:sp>
      <p:sp>
        <p:nvSpPr>
          <p:cNvPr id="14" name="Straight Connector 13">
            <a:extLst>
              <a:ext uri="{FF2B5EF4-FFF2-40B4-BE49-F238E27FC236}">
                <a16:creationId xmlns:a16="http://schemas.microsoft.com/office/drawing/2014/main" id="{54561776-6079-C5B4-BFBB-5C3D725CF8DC}"/>
              </a:ext>
            </a:extLst>
          </p:cNvPr>
          <p:cNvSpPr>
            <a:spLocks noGrp="1"/>
          </p:cNvSpPr>
          <p:nvPr/>
        </p:nvSpPr>
        <p:spPr>
          <a:xfrm>
            <a:off x="685800" y="6438900"/>
            <a:ext cx="10820400" cy="0"/>
          </a:xfrm>
          <a:prstGeom prst="line">
            <a:avLst/>
          </a:prstGeom>
          <a:noFill/>
          <a:ln w="9525">
            <a:solidFill>
              <a:srgbClr val="D7D7B7"/>
            </a:solidFill>
            <a:prstDash val="solid"/>
          </a:ln>
        </p:spPr>
        <p:txBody>
          <a:bodyPr/>
          <a:lstStyle/>
          <a:p>
            <a:endParaRPr lang="en-US"/>
          </a:p>
        </p:txBody>
      </p:sp>
      <p:sp>
        <p:nvSpPr>
          <p:cNvPr id="15" name="Rectangle 14">
            <a:extLst>
              <a:ext uri="{FF2B5EF4-FFF2-40B4-BE49-F238E27FC236}">
                <a16:creationId xmlns:a16="http://schemas.microsoft.com/office/drawing/2014/main" id="{B7D1FC53-F573-F439-E819-4EE7E541B37A}"/>
              </a:ext>
            </a:extLst>
          </p:cNvPr>
          <p:cNvSpPr>
            <a:spLocks noGrp="1"/>
          </p:cNvSpPr>
          <p:nvPr/>
        </p:nvSpPr>
        <p:spPr>
          <a:xfrm>
            <a:off x="685800" y="6534150"/>
            <a:ext cx="5334000" cy="171450"/>
          </a:xfrm>
          <a:prstGeom prst="rect">
            <a:avLst/>
          </a:prstGeom>
          <a:noFill/>
          <a:ln w="0">
            <a:noFill/>
            <a:prstDash val="solid"/>
          </a:ln>
        </p:spPr>
        <p:txBody>
          <a:bodyPr wrap="square" lIns="0" tIns="0" rIns="0" bIns="0" anchor="t">
            <a:normAutofit/>
          </a:bodyPr>
          <a:lstStyle/>
          <a:p>
            <a:pPr algn="l">
              <a:defRPr sz="900" b="1" i="0">
                <a:solidFill>
                  <a:srgbClr val="747653"/>
                </a:solidFill>
                <a:latin typeface="Aptos"/>
                <a:ea typeface="Aptos"/>
                <a:cs typeface="Aptos"/>
              </a:defRPr>
            </a:pPr>
            <a:r>
              <a:rPr sz="900" b="1" i="0">
                <a:solidFill>
                  <a:srgbClr val="747653"/>
                </a:solidFill>
                <a:latin typeface="Aptos"/>
                <a:ea typeface="Aptos"/>
                <a:cs typeface="Aptos"/>
              </a:rPr>
              <a:t>THE NATIONAL CHRISTIAN GRANDPARENTS CONFERENCE</a:t>
            </a:r>
          </a:p>
        </p:txBody>
      </p:sp>
      <p:sp>
        <p:nvSpPr>
          <p:cNvPr id="16" name="Rectangle 15">
            <a:extLst>
              <a:ext uri="{FF2B5EF4-FFF2-40B4-BE49-F238E27FC236}">
                <a16:creationId xmlns:a16="http://schemas.microsoft.com/office/drawing/2014/main" id="{BC6A7F13-0AE7-2797-C428-371D599EA31C}"/>
              </a:ext>
            </a:extLst>
          </p:cNvPr>
          <p:cNvSpPr>
            <a:spLocks noGrp="1"/>
          </p:cNvSpPr>
          <p:nvPr/>
        </p:nvSpPr>
        <p:spPr>
          <a:xfrm>
            <a:off x="9525000" y="6534150"/>
            <a:ext cx="1981200" cy="171450"/>
          </a:xfrm>
          <a:prstGeom prst="rect">
            <a:avLst/>
          </a:prstGeom>
          <a:noFill/>
          <a:ln w="0">
            <a:noFill/>
            <a:prstDash val="solid"/>
          </a:ln>
        </p:spPr>
        <p:txBody>
          <a:bodyPr wrap="square" lIns="0" tIns="0" rIns="0" bIns="0" anchor="t">
            <a:normAutofit/>
          </a:bodyPr>
          <a:lstStyle/>
          <a:p>
            <a:pPr algn="r">
              <a:defRPr sz="900" b="1" i="0">
                <a:solidFill>
                  <a:srgbClr val="747653"/>
                </a:solidFill>
                <a:latin typeface="Aptos"/>
                <a:ea typeface="Aptos"/>
                <a:cs typeface="Aptos"/>
              </a:defRPr>
            </a:pPr>
            <a:r>
              <a:rPr sz="900" b="1" i="0">
                <a:solidFill>
                  <a:srgbClr val="747653"/>
                </a:solidFill>
                <a:latin typeface="Aptos"/>
                <a:ea typeface="Aptos"/>
                <a:cs typeface="Aptos"/>
              </a:rPr>
              <a:t>NCGC 2026  •  05</a:t>
            </a:r>
          </a:p>
        </p:txBody>
      </p:sp>
    </p:spTree>
    <p:extLst>
      <p:ext uri="{BB962C8B-B14F-4D97-AF65-F5344CB8AC3E}">
        <p14:creationId xmlns:p14="http://schemas.microsoft.com/office/powerpoint/2010/main" val="15270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A7485-B971-A167-1088-5B4AED329BD6}"/>
            </a:ext>
          </a:extLst>
        </p:cNvPr>
        <p:cNvGrpSpPr/>
        <p:nvPr/>
      </p:nvGrpSpPr>
      <p:grpSpPr>
        <a:xfrm>
          <a:off x="0" y="0"/>
          <a:ext cx="0" cy="0"/>
          <a:chOff x="0" y="0"/>
          <a:chExt cx="0" cy="0"/>
        </a:xfrm>
      </p:grpSpPr>
      <p:sp>
        <p:nvSpPr>
          <p:cNvPr id="22" name="Oval 21">
            <a:extLst>
              <a:ext uri="{FF2B5EF4-FFF2-40B4-BE49-F238E27FC236}">
                <a16:creationId xmlns:a16="http://schemas.microsoft.com/office/drawing/2014/main" id="{852F99B3-4C97-70A8-392B-932F63DB3E1B}"/>
              </a:ext>
            </a:extLst>
          </p:cNvPr>
          <p:cNvSpPr>
            <a:spLocks noGrp="1"/>
          </p:cNvSpPr>
          <p:nvPr/>
        </p:nvSpPr>
        <p:spPr>
          <a:xfrm>
            <a:off x="9620250" y="-1619250"/>
            <a:ext cx="4572000" cy="7239000"/>
          </a:xfrm>
          <a:prstGeom prst="ellipse">
            <a:avLst/>
          </a:prstGeom>
          <a:solidFill>
            <a:srgbClr val="D7D7B7"/>
          </a:solidFill>
          <a:ln w="0">
            <a:noFill/>
            <a:prstDash val="solid"/>
          </a:ln>
        </p:spPr>
        <p:txBody>
          <a:bodyPr/>
          <a:lstStyle/>
          <a:p>
            <a:endParaRPr lang="en-US"/>
          </a:p>
        </p:txBody>
      </p:sp>
      <p:sp>
        <p:nvSpPr>
          <p:cNvPr id="2" name="Oval 1">
            <a:extLst>
              <a:ext uri="{FF2B5EF4-FFF2-40B4-BE49-F238E27FC236}">
                <a16:creationId xmlns:a16="http://schemas.microsoft.com/office/drawing/2014/main" id="{2F67838C-3429-CD70-3F98-0E7AB591468D}"/>
              </a:ext>
            </a:extLst>
          </p:cNvPr>
          <p:cNvSpPr>
            <a:spLocks noGrp="1"/>
          </p:cNvSpPr>
          <p:nvPr/>
        </p:nvSpPr>
        <p:spPr>
          <a:xfrm>
            <a:off x="10287000" y="-1047750"/>
            <a:ext cx="3905250" cy="6096000"/>
          </a:xfrm>
          <a:prstGeom prst="ellipse">
            <a:avLst/>
          </a:prstGeom>
          <a:solidFill>
            <a:srgbClr val="F5F1D8"/>
          </a:solidFill>
          <a:ln w="0">
            <a:noFill/>
            <a:prstDash val="solid"/>
          </a:ln>
        </p:spPr>
        <p:txBody>
          <a:bodyPr/>
          <a:lstStyle/>
          <a:p>
            <a:endParaRPr lang="en-US"/>
          </a:p>
        </p:txBody>
      </p:sp>
      <p:sp>
        <p:nvSpPr>
          <p:cNvPr id="3" name="Oval 2">
            <a:extLst>
              <a:ext uri="{FF2B5EF4-FFF2-40B4-BE49-F238E27FC236}">
                <a16:creationId xmlns:a16="http://schemas.microsoft.com/office/drawing/2014/main" id="{636B2EFB-E140-FE74-7530-EBBB18E0AFA5}"/>
              </a:ext>
            </a:extLst>
          </p:cNvPr>
          <p:cNvSpPr>
            <a:spLocks noGrp="1"/>
          </p:cNvSpPr>
          <p:nvPr/>
        </p:nvSpPr>
        <p:spPr>
          <a:xfrm>
            <a:off x="10763250" y="-190500"/>
            <a:ext cx="2667000" cy="4286250"/>
          </a:xfrm>
          <a:prstGeom prst="ellipse">
            <a:avLst/>
          </a:prstGeom>
          <a:solidFill>
            <a:srgbClr val="E6D1BF"/>
          </a:solidFill>
          <a:ln w="0">
            <a:noFill/>
            <a:prstDash val="solid"/>
          </a:ln>
        </p:spPr>
        <p:txBody>
          <a:bodyPr/>
          <a:lstStyle/>
          <a:p>
            <a:endParaRPr lang="en-US"/>
          </a:p>
        </p:txBody>
      </p:sp>
      <p:sp>
        <p:nvSpPr>
          <p:cNvPr id="4" name="Rectangle 3">
            <a:extLst>
              <a:ext uri="{FF2B5EF4-FFF2-40B4-BE49-F238E27FC236}">
                <a16:creationId xmlns:a16="http://schemas.microsoft.com/office/drawing/2014/main" id="{0059A129-2FFC-9E78-4A9B-034AFC4AFFD3}"/>
              </a:ext>
            </a:extLst>
          </p:cNvPr>
          <p:cNvSpPr>
            <a:spLocks noGrp="1"/>
          </p:cNvSpPr>
          <p:nvPr/>
        </p:nvSpPr>
        <p:spPr>
          <a:xfrm>
            <a:off x="685800" y="457200"/>
            <a:ext cx="6667500" cy="247650"/>
          </a:xfrm>
          <a:prstGeom prst="rect">
            <a:avLst/>
          </a:prstGeom>
          <a:noFill/>
          <a:ln w="0">
            <a:noFill/>
            <a:prstDash val="solid"/>
          </a:ln>
        </p:spPr>
        <p:txBody>
          <a:bodyPr wrap="square" lIns="0" tIns="0" rIns="0" bIns="0" anchor="t">
            <a:normAutofit/>
          </a:bodyPr>
          <a:lstStyle/>
          <a:p>
            <a:pPr algn="l">
              <a:defRPr sz="1350" b="1" i="0">
                <a:solidFill>
                  <a:srgbClr val="B89A16"/>
                </a:solidFill>
                <a:latin typeface="Aptos"/>
                <a:ea typeface="Aptos"/>
                <a:cs typeface="Aptos"/>
              </a:defRPr>
            </a:pPr>
            <a:endParaRPr sz="1350" b="1" i="0" dirty="0">
              <a:solidFill>
                <a:srgbClr val="B89A16"/>
              </a:solidFill>
              <a:latin typeface="Aptos"/>
              <a:ea typeface="Aptos"/>
              <a:cs typeface="Aptos"/>
            </a:endParaRPr>
          </a:p>
        </p:txBody>
      </p:sp>
      <p:sp>
        <p:nvSpPr>
          <p:cNvPr id="5" name="Rectangle 4">
            <a:extLst>
              <a:ext uri="{FF2B5EF4-FFF2-40B4-BE49-F238E27FC236}">
                <a16:creationId xmlns:a16="http://schemas.microsoft.com/office/drawing/2014/main" id="{2AE6D50D-CA75-BDA0-D6AD-7FB10C2E7AE6}"/>
              </a:ext>
            </a:extLst>
          </p:cNvPr>
          <p:cNvSpPr>
            <a:spLocks noGrp="1"/>
          </p:cNvSpPr>
          <p:nvPr/>
        </p:nvSpPr>
        <p:spPr>
          <a:xfrm>
            <a:off x="685800" y="819150"/>
            <a:ext cx="7239000" cy="666750"/>
          </a:xfrm>
          <a:prstGeom prst="rect">
            <a:avLst/>
          </a:prstGeom>
          <a:noFill/>
          <a:ln w="0">
            <a:noFill/>
            <a:prstDash val="solid"/>
          </a:ln>
        </p:spPr>
        <p:txBody>
          <a:bodyPr wrap="square" lIns="0" tIns="0" rIns="0" bIns="0" anchor="t">
            <a:normAutofit/>
          </a:bodyPr>
          <a:lstStyle/>
          <a:p>
            <a:pPr algn="l">
              <a:defRPr sz="3750" b="1" i="0">
                <a:solidFill>
                  <a:srgbClr val="4A4F2A"/>
                </a:solidFill>
                <a:latin typeface="Aptos Display"/>
                <a:ea typeface="Aptos Display"/>
                <a:cs typeface="Aptos Display"/>
              </a:defRPr>
            </a:pPr>
            <a:r>
              <a:rPr lang="en-GB" sz="3750" b="1" i="0" dirty="0">
                <a:solidFill>
                  <a:srgbClr val="4A4F2A"/>
                </a:solidFill>
                <a:latin typeface="Aptos Display"/>
                <a:ea typeface="Aptos Display"/>
                <a:cs typeface="Aptos Display"/>
              </a:rPr>
              <a:t>Are grandparents relevant?</a:t>
            </a:r>
            <a:endParaRPr sz="3750" b="1" i="0" dirty="0">
              <a:solidFill>
                <a:srgbClr val="4A4F2A"/>
              </a:solidFill>
              <a:latin typeface="Aptos Display"/>
              <a:ea typeface="Aptos Display"/>
              <a:cs typeface="Aptos Display"/>
            </a:endParaRPr>
          </a:p>
        </p:txBody>
      </p:sp>
      <p:sp>
        <p:nvSpPr>
          <p:cNvPr id="6" name="Straight Connector 5">
            <a:extLst>
              <a:ext uri="{FF2B5EF4-FFF2-40B4-BE49-F238E27FC236}">
                <a16:creationId xmlns:a16="http://schemas.microsoft.com/office/drawing/2014/main" id="{7354FDB5-22A3-6CFF-6842-2E0F10390194}"/>
              </a:ext>
            </a:extLst>
          </p:cNvPr>
          <p:cNvSpPr>
            <a:spLocks noGrp="1"/>
          </p:cNvSpPr>
          <p:nvPr/>
        </p:nvSpPr>
        <p:spPr>
          <a:xfrm>
            <a:off x="685800" y="1600200"/>
            <a:ext cx="666750" cy="0"/>
          </a:xfrm>
          <a:prstGeom prst="line">
            <a:avLst/>
          </a:prstGeom>
          <a:noFill/>
          <a:ln w="38100">
            <a:solidFill>
              <a:srgbClr val="B89A16"/>
            </a:solidFill>
            <a:prstDash val="solid"/>
          </a:ln>
        </p:spPr>
        <p:txBody>
          <a:bodyPr/>
          <a:lstStyle/>
          <a:p>
            <a:endParaRPr lang="en-US"/>
          </a:p>
        </p:txBody>
      </p:sp>
      <p:sp>
        <p:nvSpPr>
          <p:cNvPr id="7" name="Rectangle 6">
            <a:extLst>
              <a:ext uri="{FF2B5EF4-FFF2-40B4-BE49-F238E27FC236}">
                <a16:creationId xmlns:a16="http://schemas.microsoft.com/office/drawing/2014/main" id="{3E871459-585F-E685-35CF-CDB81367856C}"/>
              </a:ext>
            </a:extLst>
          </p:cNvPr>
          <p:cNvSpPr>
            <a:spLocks noGrp="1"/>
          </p:cNvSpPr>
          <p:nvPr/>
        </p:nvSpPr>
        <p:spPr>
          <a:xfrm>
            <a:off x="11144250" y="476250"/>
            <a:ext cx="381000" cy="228600"/>
          </a:xfrm>
          <a:prstGeom prst="rect">
            <a:avLst/>
          </a:prstGeom>
          <a:noFill/>
          <a:ln w="0">
            <a:noFill/>
            <a:prstDash val="solid"/>
          </a:ln>
        </p:spPr>
        <p:txBody>
          <a:bodyPr wrap="square" lIns="0" tIns="0" rIns="0" bIns="0" anchor="t">
            <a:normAutofit/>
          </a:bodyPr>
          <a:lstStyle/>
          <a:p>
            <a:pPr algn="r">
              <a:defRPr sz="1200" b="1" i="0">
                <a:solidFill>
                  <a:srgbClr val="7F824A"/>
                </a:solidFill>
                <a:latin typeface="Aptos"/>
                <a:ea typeface="Aptos"/>
                <a:cs typeface="Aptos"/>
              </a:defRPr>
            </a:pPr>
            <a:endParaRPr sz="1200" b="1" i="0" dirty="0">
              <a:solidFill>
                <a:srgbClr val="7F824A"/>
              </a:solidFill>
              <a:latin typeface="Aptos"/>
              <a:ea typeface="Aptos"/>
              <a:cs typeface="Aptos"/>
            </a:endParaRPr>
          </a:p>
        </p:txBody>
      </p:sp>
      <p:sp>
        <p:nvSpPr>
          <p:cNvPr id="19" name="Straight Connector 18">
            <a:extLst>
              <a:ext uri="{FF2B5EF4-FFF2-40B4-BE49-F238E27FC236}">
                <a16:creationId xmlns:a16="http://schemas.microsoft.com/office/drawing/2014/main" id="{C80A3C92-D929-624F-ADE5-73A52EC156AF}"/>
              </a:ext>
            </a:extLst>
          </p:cNvPr>
          <p:cNvSpPr>
            <a:spLocks noGrp="1"/>
          </p:cNvSpPr>
          <p:nvPr/>
        </p:nvSpPr>
        <p:spPr>
          <a:xfrm>
            <a:off x="685800" y="6438900"/>
            <a:ext cx="10820400" cy="0"/>
          </a:xfrm>
          <a:prstGeom prst="line">
            <a:avLst/>
          </a:prstGeom>
          <a:noFill/>
          <a:ln w="9525">
            <a:solidFill>
              <a:srgbClr val="D7D7B7"/>
            </a:solidFill>
            <a:prstDash val="solid"/>
          </a:ln>
        </p:spPr>
        <p:txBody>
          <a:bodyPr/>
          <a:lstStyle/>
          <a:p>
            <a:endParaRPr lang="en-US"/>
          </a:p>
        </p:txBody>
      </p:sp>
      <p:sp>
        <p:nvSpPr>
          <p:cNvPr id="20" name="Rectangle 19">
            <a:extLst>
              <a:ext uri="{FF2B5EF4-FFF2-40B4-BE49-F238E27FC236}">
                <a16:creationId xmlns:a16="http://schemas.microsoft.com/office/drawing/2014/main" id="{206246AB-A149-EC26-72E3-57F008460BCC}"/>
              </a:ext>
            </a:extLst>
          </p:cNvPr>
          <p:cNvSpPr>
            <a:spLocks noGrp="1"/>
          </p:cNvSpPr>
          <p:nvPr/>
        </p:nvSpPr>
        <p:spPr>
          <a:xfrm>
            <a:off x="685800" y="6534150"/>
            <a:ext cx="5334000" cy="171450"/>
          </a:xfrm>
          <a:prstGeom prst="rect">
            <a:avLst/>
          </a:prstGeom>
          <a:noFill/>
          <a:ln w="0">
            <a:noFill/>
            <a:prstDash val="solid"/>
          </a:ln>
        </p:spPr>
        <p:txBody>
          <a:bodyPr wrap="square" lIns="0" tIns="0" rIns="0" bIns="0" anchor="t">
            <a:normAutofit/>
          </a:bodyPr>
          <a:lstStyle/>
          <a:p>
            <a:pPr algn="l">
              <a:defRPr sz="900" b="1" i="0">
                <a:solidFill>
                  <a:srgbClr val="747653"/>
                </a:solidFill>
                <a:latin typeface="Aptos"/>
                <a:ea typeface="Aptos"/>
                <a:cs typeface="Aptos"/>
              </a:defRPr>
            </a:pPr>
            <a:r>
              <a:rPr sz="900" b="1" i="0">
                <a:solidFill>
                  <a:srgbClr val="747653"/>
                </a:solidFill>
                <a:latin typeface="Aptos"/>
                <a:ea typeface="Aptos"/>
                <a:cs typeface="Aptos"/>
              </a:rPr>
              <a:t>THE NATIONAL CHRISTIAN GRANDPARENTS CONFERENCE</a:t>
            </a:r>
          </a:p>
        </p:txBody>
      </p:sp>
      <p:pic>
        <p:nvPicPr>
          <p:cNvPr id="23" name="Family photograph with ivory frame" descr="image.png"/>
          <p:cNvPicPr>
            <a:picLocks noChangeAspect="1"/>
          </p:cNvPicPr>
          <p:nvPr/>
        </p:nvPicPr>
        <p:blipFill>
          <a:blip r:embed="rId3"/>
          <a:stretch>
            <a:fillRect/>
          </a:stretch>
        </p:blipFill>
        <p:spPr>
          <a:xfrm rot="21420000">
            <a:off x="3227832" y="1956816"/>
            <a:ext cx="4319754" cy="4069080"/>
          </a:xfrm>
          <a:prstGeom prst="rect">
            <a:avLst/>
          </a:prstGeom>
          <a:ln w="152400">
            <a:solidFill>
              <a:srgbClr val="F5F1D8"/>
            </a:solidFill>
          </a:ln>
          <a:effectLst>
            <a:outerShdw blurRad="100000" dist="65000" dir="5400000" algn="ctr" rotWithShape="0">
              <a:srgbClr val="50552B">
                <a:alpha val="23000"/>
              </a:srgbClr>
            </a:outerShdw>
          </a:effectLst>
        </p:spPr>
      </p:pic>
    </p:spTree>
    <p:extLst>
      <p:ext uri="{BB962C8B-B14F-4D97-AF65-F5344CB8AC3E}">
        <p14:creationId xmlns:p14="http://schemas.microsoft.com/office/powerpoint/2010/main" val="404214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411CD-3E62-83C9-95C9-7329BE72F69A}"/>
            </a:ext>
          </a:extLst>
        </p:cNvPr>
        <p:cNvGrpSpPr/>
        <p:nvPr/>
      </p:nvGrpSpPr>
      <p:grpSpPr>
        <a:xfrm>
          <a:off x="0" y="0"/>
          <a:ext cx="0" cy="0"/>
          <a:chOff x="0" y="0"/>
          <a:chExt cx="0" cy="0"/>
        </a:xfrm>
      </p:grpSpPr>
      <p:sp>
        <p:nvSpPr>
          <p:cNvPr id="22" name="Oval 21">
            <a:extLst>
              <a:ext uri="{FF2B5EF4-FFF2-40B4-BE49-F238E27FC236}">
                <a16:creationId xmlns:a16="http://schemas.microsoft.com/office/drawing/2014/main" id="{C752BFAA-6718-4459-36C4-3E44F3EDDFA0}"/>
              </a:ext>
            </a:extLst>
          </p:cNvPr>
          <p:cNvSpPr>
            <a:spLocks noGrp="1"/>
          </p:cNvSpPr>
          <p:nvPr/>
        </p:nvSpPr>
        <p:spPr>
          <a:xfrm>
            <a:off x="9620250" y="-1619250"/>
            <a:ext cx="4572000" cy="7239000"/>
          </a:xfrm>
          <a:prstGeom prst="ellipse">
            <a:avLst/>
          </a:prstGeom>
          <a:solidFill>
            <a:srgbClr val="D7D7B7"/>
          </a:solidFill>
          <a:ln w="0">
            <a:noFill/>
            <a:prstDash val="solid"/>
          </a:ln>
        </p:spPr>
        <p:txBody>
          <a:bodyPr/>
          <a:lstStyle/>
          <a:p>
            <a:endParaRPr lang="en-US"/>
          </a:p>
        </p:txBody>
      </p:sp>
      <p:sp>
        <p:nvSpPr>
          <p:cNvPr id="2" name="Oval 1">
            <a:extLst>
              <a:ext uri="{FF2B5EF4-FFF2-40B4-BE49-F238E27FC236}">
                <a16:creationId xmlns:a16="http://schemas.microsoft.com/office/drawing/2014/main" id="{DC8FA820-9F79-53D5-4629-E97ECD522CF2}"/>
              </a:ext>
            </a:extLst>
          </p:cNvPr>
          <p:cNvSpPr>
            <a:spLocks noGrp="1"/>
          </p:cNvSpPr>
          <p:nvPr/>
        </p:nvSpPr>
        <p:spPr>
          <a:xfrm>
            <a:off x="10287000" y="-1047750"/>
            <a:ext cx="3905250" cy="6096000"/>
          </a:xfrm>
          <a:prstGeom prst="ellipse">
            <a:avLst/>
          </a:prstGeom>
          <a:solidFill>
            <a:srgbClr val="F5F1D8"/>
          </a:solidFill>
          <a:ln w="0">
            <a:noFill/>
            <a:prstDash val="solid"/>
          </a:ln>
        </p:spPr>
        <p:txBody>
          <a:bodyPr/>
          <a:lstStyle/>
          <a:p>
            <a:endParaRPr lang="en-US"/>
          </a:p>
        </p:txBody>
      </p:sp>
      <p:sp>
        <p:nvSpPr>
          <p:cNvPr id="3" name="Oval 2">
            <a:extLst>
              <a:ext uri="{FF2B5EF4-FFF2-40B4-BE49-F238E27FC236}">
                <a16:creationId xmlns:a16="http://schemas.microsoft.com/office/drawing/2014/main" id="{09782130-EE9D-F259-5EC5-908C3F1F4C3F}"/>
              </a:ext>
            </a:extLst>
          </p:cNvPr>
          <p:cNvSpPr>
            <a:spLocks noGrp="1"/>
          </p:cNvSpPr>
          <p:nvPr/>
        </p:nvSpPr>
        <p:spPr>
          <a:xfrm>
            <a:off x="10763250" y="-190500"/>
            <a:ext cx="2667000" cy="4286250"/>
          </a:xfrm>
          <a:prstGeom prst="ellipse">
            <a:avLst/>
          </a:prstGeom>
          <a:solidFill>
            <a:srgbClr val="E6D1BF"/>
          </a:solidFill>
          <a:ln w="0">
            <a:noFill/>
            <a:prstDash val="solid"/>
          </a:ln>
        </p:spPr>
        <p:txBody>
          <a:bodyPr/>
          <a:lstStyle/>
          <a:p>
            <a:endParaRPr lang="en-US"/>
          </a:p>
        </p:txBody>
      </p:sp>
      <p:sp>
        <p:nvSpPr>
          <p:cNvPr id="4" name="Rectangle 3">
            <a:extLst>
              <a:ext uri="{FF2B5EF4-FFF2-40B4-BE49-F238E27FC236}">
                <a16:creationId xmlns:a16="http://schemas.microsoft.com/office/drawing/2014/main" id="{5683132D-E8D5-9CF3-04FB-912C3C5E818C}"/>
              </a:ext>
            </a:extLst>
          </p:cNvPr>
          <p:cNvSpPr>
            <a:spLocks noGrp="1"/>
          </p:cNvSpPr>
          <p:nvPr/>
        </p:nvSpPr>
        <p:spPr>
          <a:xfrm>
            <a:off x="685800" y="457200"/>
            <a:ext cx="6667500" cy="247650"/>
          </a:xfrm>
          <a:prstGeom prst="rect">
            <a:avLst/>
          </a:prstGeom>
          <a:noFill/>
          <a:ln w="0">
            <a:noFill/>
            <a:prstDash val="solid"/>
          </a:ln>
        </p:spPr>
        <p:txBody>
          <a:bodyPr wrap="square" lIns="0" tIns="0" rIns="0" bIns="0" anchor="t">
            <a:normAutofit/>
          </a:bodyPr>
          <a:lstStyle/>
          <a:p>
            <a:pPr algn="l">
              <a:defRPr sz="1350" b="1" i="0">
                <a:solidFill>
                  <a:srgbClr val="B89A16"/>
                </a:solidFill>
                <a:latin typeface="Aptos"/>
                <a:ea typeface="Aptos"/>
                <a:cs typeface="Aptos"/>
              </a:defRPr>
            </a:pPr>
            <a:endParaRPr sz="1350" b="1" i="0" dirty="0">
              <a:solidFill>
                <a:srgbClr val="B89A16"/>
              </a:solidFill>
              <a:latin typeface="Aptos"/>
              <a:ea typeface="Aptos"/>
              <a:cs typeface="Aptos"/>
            </a:endParaRPr>
          </a:p>
        </p:txBody>
      </p:sp>
      <p:sp>
        <p:nvSpPr>
          <p:cNvPr id="5" name="Rectangle 4">
            <a:extLst>
              <a:ext uri="{FF2B5EF4-FFF2-40B4-BE49-F238E27FC236}">
                <a16:creationId xmlns:a16="http://schemas.microsoft.com/office/drawing/2014/main" id="{3C034C0D-BA3A-D9AB-925A-5847EA28D06C}"/>
              </a:ext>
            </a:extLst>
          </p:cNvPr>
          <p:cNvSpPr>
            <a:spLocks noGrp="1"/>
          </p:cNvSpPr>
          <p:nvPr/>
        </p:nvSpPr>
        <p:spPr>
          <a:xfrm>
            <a:off x="685800" y="819150"/>
            <a:ext cx="7239000" cy="666750"/>
          </a:xfrm>
          <a:prstGeom prst="rect">
            <a:avLst/>
          </a:prstGeom>
          <a:noFill/>
          <a:ln w="0">
            <a:noFill/>
            <a:prstDash val="solid"/>
          </a:ln>
        </p:spPr>
        <p:txBody>
          <a:bodyPr wrap="square" lIns="0" tIns="0" rIns="0" bIns="0" anchor="t">
            <a:normAutofit/>
          </a:bodyPr>
          <a:lstStyle/>
          <a:p>
            <a:pPr algn="l">
              <a:defRPr sz="3750" b="1" i="0">
                <a:solidFill>
                  <a:srgbClr val="4A4F2A"/>
                </a:solidFill>
                <a:latin typeface="Aptos Display"/>
                <a:ea typeface="Aptos Display"/>
                <a:cs typeface="Aptos Display"/>
              </a:defRPr>
            </a:pPr>
            <a:r>
              <a:rPr lang="en-GB" sz="3750" b="1" i="0" dirty="0">
                <a:solidFill>
                  <a:srgbClr val="4A4F2A"/>
                </a:solidFill>
                <a:latin typeface="Aptos Display"/>
                <a:ea typeface="Aptos Display"/>
                <a:cs typeface="Aptos Display"/>
              </a:rPr>
              <a:t>Are grandparents relevant?</a:t>
            </a:r>
            <a:endParaRPr sz="3750" b="1" i="0" dirty="0">
              <a:solidFill>
                <a:srgbClr val="4A4F2A"/>
              </a:solidFill>
              <a:latin typeface="Aptos Display"/>
              <a:ea typeface="Aptos Display"/>
              <a:cs typeface="Aptos Display"/>
            </a:endParaRPr>
          </a:p>
        </p:txBody>
      </p:sp>
      <p:sp>
        <p:nvSpPr>
          <p:cNvPr id="6" name="Straight Connector 5">
            <a:extLst>
              <a:ext uri="{FF2B5EF4-FFF2-40B4-BE49-F238E27FC236}">
                <a16:creationId xmlns:a16="http://schemas.microsoft.com/office/drawing/2014/main" id="{379B5F97-812D-F318-8454-4465F9FA6BE3}"/>
              </a:ext>
            </a:extLst>
          </p:cNvPr>
          <p:cNvSpPr>
            <a:spLocks noGrp="1"/>
          </p:cNvSpPr>
          <p:nvPr/>
        </p:nvSpPr>
        <p:spPr>
          <a:xfrm>
            <a:off x="685800" y="1600200"/>
            <a:ext cx="666750" cy="0"/>
          </a:xfrm>
          <a:prstGeom prst="line">
            <a:avLst/>
          </a:prstGeom>
          <a:noFill/>
          <a:ln w="38100">
            <a:solidFill>
              <a:srgbClr val="B89A16"/>
            </a:solidFill>
            <a:prstDash val="solid"/>
          </a:ln>
        </p:spPr>
        <p:txBody>
          <a:bodyPr/>
          <a:lstStyle/>
          <a:p>
            <a:endParaRPr lang="en-US"/>
          </a:p>
        </p:txBody>
      </p:sp>
      <p:sp>
        <p:nvSpPr>
          <p:cNvPr id="7" name="Rectangle 6">
            <a:extLst>
              <a:ext uri="{FF2B5EF4-FFF2-40B4-BE49-F238E27FC236}">
                <a16:creationId xmlns:a16="http://schemas.microsoft.com/office/drawing/2014/main" id="{237C6CFC-33CD-868F-2B12-ECC9B89BB0EE}"/>
              </a:ext>
            </a:extLst>
          </p:cNvPr>
          <p:cNvSpPr>
            <a:spLocks noGrp="1"/>
          </p:cNvSpPr>
          <p:nvPr/>
        </p:nvSpPr>
        <p:spPr>
          <a:xfrm>
            <a:off x="11144250" y="476250"/>
            <a:ext cx="381000" cy="228600"/>
          </a:xfrm>
          <a:prstGeom prst="rect">
            <a:avLst/>
          </a:prstGeom>
          <a:noFill/>
          <a:ln w="0">
            <a:noFill/>
            <a:prstDash val="solid"/>
          </a:ln>
        </p:spPr>
        <p:txBody>
          <a:bodyPr wrap="square" lIns="0" tIns="0" rIns="0" bIns="0" anchor="t">
            <a:normAutofit/>
          </a:bodyPr>
          <a:lstStyle/>
          <a:p>
            <a:pPr algn="r">
              <a:defRPr sz="1200" b="1" i="0">
                <a:solidFill>
                  <a:srgbClr val="7F824A"/>
                </a:solidFill>
                <a:latin typeface="Aptos"/>
                <a:ea typeface="Aptos"/>
                <a:cs typeface="Aptos"/>
              </a:defRPr>
            </a:pPr>
            <a:endParaRPr sz="1200" b="1" i="0" dirty="0">
              <a:solidFill>
                <a:srgbClr val="7F824A"/>
              </a:solidFill>
              <a:latin typeface="Aptos"/>
              <a:ea typeface="Aptos"/>
              <a:cs typeface="Aptos"/>
            </a:endParaRPr>
          </a:p>
        </p:txBody>
      </p:sp>
      <p:sp>
        <p:nvSpPr>
          <p:cNvPr id="19" name="Straight Connector 18">
            <a:extLst>
              <a:ext uri="{FF2B5EF4-FFF2-40B4-BE49-F238E27FC236}">
                <a16:creationId xmlns:a16="http://schemas.microsoft.com/office/drawing/2014/main" id="{9B473388-5773-A1EA-0F7C-A4CEB9042FB1}"/>
              </a:ext>
            </a:extLst>
          </p:cNvPr>
          <p:cNvSpPr>
            <a:spLocks noGrp="1"/>
          </p:cNvSpPr>
          <p:nvPr/>
        </p:nvSpPr>
        <p:spPr>
          <a:xfrm>
            <a:off x="685800" y="6438900"/>
            <a:ext cx="10820400" cy="0"/>
          </a:xfrm>
          <a:prstGeom prst="line">
            <a:avLst/>
          </a:prstGeom>
          <a:noFill/>
          <a:ln w="9525">
            <a:solidFill>
              <a:srgbClr val="D7D7B7"/>
            </a:solidFill>
            <a:prstDash val="solid"/>
          </a:ln>
        </p:spPr>
        <p:txBody>
          <a:bodyPr/>
          <a:lstStyle/>
          <a:p>
            <a:endParaRPr lang="en-US"/>
          </a:p>
        </p:txBody>
      </p:sp>
      <p:sp>
        <p:nvSpPr>
          <p:cNvPr id="20" name="Rectangle 19">
            <a:extLst>
              <a:ext uri="{FF2B5EF4-FFF2-40B4-BE49-F238E27FC236}">
                <a16:creationId xmlns:a16="http://schemas.microsoft.com/office/drawing/2014/main" id="{A180F70A-68D8-1384-9E41-279C92E4D19F}"/>
              </a:ext>
            </a:extLst>
          </p:cNvPr>
          <p:cNvSpPr>
            <a:spLocks noGrp="1"/>
          </p:cNvSpPr>
          <p:nvPr/>
        </p:nvSpPr>
        <p:spPr>
          <a:xfrm>
            <a:off x="685800" y="6534150"/>
            <a:ext cx="5334000" cy="171450"/>
          </a:xfrm>
          <a:prstGeom prst="rect">
            <a:avLst/>
          </a:prstGeom>
          <a:noFill/>
          <a:ln w="0">
            <a:noFill/>
            <a:prstDash val="solid"/>
          </a:ln>
        </p:spPr>
        <p:txBody>
          <a:bodyPr wrap="square" lIns="0" tIns="0" rIns="0" bIns="0" anchor="t">
            <a:normAutofit/>
          </a:bodyPr>
          <a:lstStyle/>
          <a:p>
            <a:pPr algn="l">
              <a:defRPr sz="900" b="1" i="0">
                <a:solidFill>
                  <a:srgbClr val="747653"/>
                </a:solidFill>
                <a:latin typeface="Aptos"/>
                <a:ea typeface="Aptos"/>
                <a:cs typeface="Aptos"/>
              </a:defRPr>
            </a:pPr>
            <a:r>
              <a:rPr sz="900" b="1" i="0">
                <a:solidFill>
                  <a:srgbClr val="747653"/>
                </a:solidFill>
                <a:latin typeface="Aptos"/>
                <a:ea typeface="Aptos"/>
                <a:cs typeface="Aptos"/>
              </a:rPr>
              <a:t>THE NATIONAL CHRISTIAN GRANDPARENTS CONFERENCE</a:t>
            </a:r>
          </a:p>
        </p:txBody>
      </p:sp>
      <p:sp>
        <p:nvSpPr>
          <p:cNvPr id="9" name="TextBox 8">
            <a:extLst>
              <a:ext uri="{FF2B5EF4-FFF2-40B4-BE49-F238E27FC236}">
                <a16:creationId xmlns:a16="http://schemas.microsoft.com/office/drawing/2014/main" id="{071FE128-613B-D618-3C83-308F9DFB0B2D}"/>
              </a:ext>
            </a:extLst>
          </p:cNvPr>
          <p:cNvSpPr txBox="1"/>
          <p:nvPr/>
        </p:nvSpPr>
        <p:spPr>
          <a:xfrm>
            <a:off x="685800" y="1901952"/>
            <a:ext cx="8321040" cy="3532249"/>
          </a:xfrm>
          <a:prstGeom prst="rect">
            <a:avLst/>
          </a:prstGeom>
          <a:noFill/>
        </p:spPr>
        <p:txBody>
          <a:bodyPr wrap="square" lIns="0" tIns="0" rIns="0" bIns="0">
            <a:spAutoFit/>
          </a:bodyPr>
          <a:lstStyle/>
          <a:p>
            <a:pPr fontAlgn="t">
              <a:lnSpc>
                <a:spcPct val="108000"/>
              </a:lnSpc>
              <a:spcAft>
                <a:spcPts val="1500"/>
              </a:spcAft>
              <a:buNone/>
            </a:pPr>
            <a:r>
              <a:rPr lang="en-GB" sz="2400" b="1" i="0">
                <a:solidFill>
                  <a:srgbClr val="50552B"/>
                </a:solidFill>
                <a:effectLst/>
                <a:latin typeface="+mn-lt"/>
              </a:rPr>
              <a:t>Stronger bonds with grandparents are linked to better development</a:t>
            </a:r>
          </a:p>
          <a:p>
            <a:pPr>
              <a:lnSpc>
                <a:spcPct val="108000"/>
              </a:lnSpc>
              <a:spcAft>
                <a:spcPts val="1200"/>
              </a:spcAft>
            </a:pPr>
            <a:r>
              <a:rPr lang="en-GB" sz="1800" b="1" i="0">
                <a:solidFill>
                  <a:srgbClr val="444735"/>
                </a:solidFill>
                <a:effectLst/>
                <a:latin typeface="+mn-lt"/>
              </a:rPr>
              <a:t>59 independent studies. 71,395 participants.</a:t>
            </a:r>
            <a:r>
              <a:rPr lang="en-GB" sz="1800" b="0" i="0">
                <a:solidFill>
                  <a:srgbClr val="444735"/>
                </a:solidFill>
                <a:effectLst/>
                <a:latin typeface="+mn-lt"/>
              </a:rPr>
              <a:t> A 2026 systematic review and meta-analysis brings the evidence together.</a:t>
            </a:r>
          </a:p>
          <a:p>
            <a:pPr>
              <a:lnSpc>
                <a:spcPct val="108000"/>
              </a:lnSpc>
              <a:spcAft>
                <a:spcPts val="1200"/>
              </a:spcAft>
            </a:pPr>
            <a:r>
              <a:rPr lang="en-GB" sz="1800" b="0" i="0">
                <a:solidFill>
                  <a:srgbClr val="444735"/>
                </a:solidFill>
                <a:effectLst/>
                <a:latin typeface="+mn-lt"/>
              </a:rPr>
              <a:t>Better-quality relationships were associated with better psychological, social, behavioural, physical and cognitive outcomes for grandchildren.</a:t>
            </a:r>
          </a:p>
          <a:p>
            <a:pPr>
              <a:lnSpc>
                <a:spcPct val="108000"/>
              </a:lnSpc>
              <a:spcAft>
                <a:spcPts val="1200"/>
              </a:spcAft>
            </a:pPr>
            <a:r>
              <a:rPr lang="en-GB" sz="1800" b="0" i="0">
                <a:solidFill>
                  <a:srgbClr val="444735"/>
                </a:solidFill>
                <a:effectLst/>
                <a:latin typeface="+mn-lt"/>
              </a:rPr>
              <a:t>The overall association was positive and statistically significant: </a:t>
            </a:r>
            <a:r>
              <a:rPr lang="en-GB" sz="1800" b="1" i="0">
                <a:solidFill>
                  <a:srgbClr val="444735"/>
                </a:solidFill>
                <a:effectLst/>
                <a:latin typeface="+mn-lt"/>
              </a:rPr>
              <a:t>r = 0.13 (p &lt; .001).</a:t>
            </a:r>
          </a:p>
          <a:p>
            <a:pPr>
              <a:lnSpc>
                <a:spcPct val="108000"/>
              </a:lnSpc>
              <a:spcAft>
                <a:spcPts val="1200"/>
              </a:spcAft>
            </a:pPr>
            <a:r>
              <a:rPr lang="en-GB" sz="1800" b="0" i="0">
                <a:solidFill>
                  <a:srgbClr val="444735"/>
                </a:solidFill>
                <a:effectLst/>
                <a:latin typeface="+mn-lt"/>
              </a:rPr>
              <a:t>The authors describe grandparents as playing a </a:t>
            </a:r>
            <a:r>
              <a:rPr lang="en-GB" sz="1800" b="1" i="0">
                <a:solidFill>
                  <a:srgbClr val="444735"/>
                </a:solidFill>
                <a:effectLst/>
                <a:latin typeface="+mn-lt"/>
              </a:rPr>
              <a:t>“constructive and dynamic role”</a:t>
            </a:r>
            <a:r>
              <a:rPr lang="en-GB" sz="1800" b="0" i="0">
                <a:solidFill>
                  <a:srgbClr val="444735"/>
                </a:solidFill>
                <a:effectLst/>
                <a:latin typeface="+mn-lt"/>
              </a:rPr>
              <a:t> in children’s development.</a:t>
            </a:r>
          </a:p>
        </p:txBody>
      </p:sp>
      <p:pic>
        <p:nvPicPr>
          <p:cNvPr id="11" name="Picture 10">
            <a:extLst>
              <a:ext uri="{FF2B5EF4-FFF2-40B4-BE49-F238E27FC236}">
                <a16:creationId xmlns:a16="http://schemas.microsoft.com/office/drawing/2014/main" id="{019159A9-5A56-9CFA-AA69-F37D23AB7E2A}"/>
              </a:ext>
            </a:extLst>
          </p:cNvPr>
          <p:cNvPicPr>
            <a:picLocks noChangeAspect="1"/>
          </p:cNvPicPr>
          <p:nvPr/>
        </p:nvPicPr>
        <p:blipFill>
          <a:blip r:embed="rId3"/>
          <a:stretch>
            <a:fillRect/>
          </a:stretch>
        </p:blipFill>
        <p:spPr>
          <a:xfrm rot="20414537">
            <a:off x="7510748" y="4743094"/>
            <a:ext cx="4572000" cy="2572461"/>
          </a:xfrm>
          <a:prstGeom prst="rect">
            <a:avLst/>
          </a:prstGeom>
        </p:spPr>
      </p:pic>
    </p:spTree>
    <p:extLst>
      <p:ext uri="{BB962C8B-B14F-4D97-AF65-F5344CB8AC3E}">
        <p14:creationId xmlns:p14="http://schemas.microsoft.com/office/powerpoint/2010/main" val="1054159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429BE-887C-9169-5528-45FD1ADE6FA1}"/>
            </a:ext>
          </a:extLst>
        </p:cNvPr>
        <p:cNvGrpSpPr/>
        <p:nvPr/>
      </p:nvGrpSpPr>
      <p:grpSpPr>
        <a:xfrm>
          <a:off x="0" y="0"/>
          <a:ext cx="0" cy="0"/>
          <a:chOff x="0" y="0"/>
          <a:chExt cx="0" cy="0"/>
        </a:xfrm>
      </p:grpSpPr>
      <p:sp>
        <p:nvSpPr>
          <p:cNvPr id="22" name="Oval 21">
            <a:extLst>
              <a:ext uri="{FF2B5EF4-FFF2-40B4-BE49-F238E27FC236}">
                <a16:creationId xmlns:a16="http://schemas.microsoft.com/office/drawing/2014/main" id="{B5077497-32F8-91BE-6176-7C08D3482B99}"/>
              </a:ext>
            </a:extLst>
          </p:cNvPr>
          <p:cNvSpPr>
            <a:spLocks noGrp="1"/>
          </p:cNvSpPr>
          <p:nvPr/>
        </p:nvSpPr>
        <p:spPr>
          <a:xfrm>
            <a:off x="9620250" y="-1619250"/>
            <a:ext cx="4572000" cy="7239000"/>
          </a:xfrm>
          <a:prstGeom prst="ellipse">
            <a:avLst/>
          </a:prstGeom>
          <a:solidFill>
            <a:srgbClr val="D7D7B7"/>
          </a:solidFill>
          <a:ln w="0">
            <a:noFill/>
            <a:prstDash val="solid"/>
          </a:ln>
        </p:spPr>
        <p:txBody>
          <a:bodyPr/>
          <a:lstStyle/>
          <a:p>
            <a:endParaRPr lang="en-US"/>
          </a:p>
        </p:txBody>
      </p:sp>
      <p:sp>
        <p:nvSpPr>
          <p:cNvPr id="2" name="Oval 1">
            <a:extLst>
              <a:ext uri="{FF2B5EF4-FFF2-40B4-BE49-F238E27FC236}">
                <a16:creationId xmlns:a16="http://schemas.microsoft.com/office/drawing/2014/main" id="{7E6EB458-96DC-EA25-B6D3-C8F58285BD0D}"/>
              </a:ext>
            </a:extLst>
          </p:cNvPr>
          <p:cNvSpPr>
            <a:spLocks noGrp="1"/>
          </p:cNvSpPr>
          <p:nvPr/>
        </p:nvSpPr>
        <p:spPr>
          <a:xfrm>
            <a:off x="10287000" y="-1047750"/>
            <a:ext cx="3905250" cy="6096000"/>
          </a:xfrm>
          <a:prstGeom prst="ellipse">
            <a:avLst/>
          </a:prstGeom>
          <a:solidFill>
            <a:srgbClr val="F5F1D8"/>
          </a:solidFill>
          <a:ln w="0">
            <a:noFill/>
            <a:prstDash val="solid"/>
          </a:ln>
        </p:spPr>
        <p:txBody>
          <a:bodyPr/>
          <a:lstStyle/>
          <a:p>
            <a:endParaRPr lang="en-US"/>
          </a:p>
        </p:txBody>
      </p:sp>
      <p:sp>
        <p:nvSpPr>
          <p:cNvPr id="3" name="Oval 2">
            <a:extLst>
              <a:ext uri="{FF2B5EF4-FFF2-40B4-BE49-F238E27FC236}">
                <a16:creationId xmlns:a16="http://schemas.microsoft.com/office/drawing/2014/main" id="{E0104B19-C248-CDA9-AD4A-1626EE4D3EDF}"/>
              </a:ext>
            </a:extLst>
          </p:cNvPr>
          <p:cNvSpPr>
            <a:spLocks noGrp="1"/>
          </p:cNvSpPr>
          <p:nvPr/>
        </p:nvSpPr>
        <p:spPr>
          <a:xfrm>
            <a:off x="10763250" y="-190500"/>
            <a:ext cx="2667000" cy="4286250"/>
          </a:xfrm>
          <a:prstGeom prst="ellipse">
            <a:avLst/>
          </a:prstGeom>
          <a:solidFill>
            <a:srgbClr val="E6D1BF"/>
          </a:solidFill>
          <a:ln w="0">
            <a:noFill/>
            <a:prstDash val="solid"/>
          </a:ln>
        </p:spPr>
        <p:txBody>
          <a:bodyPr/>
          <a:lstStyle/>
          <a:p>
            <a:endParaRPr lang="en-US"/>
          </a:p>
        </p:txBody>
      </p:sp>
      <p:sp>
        <p:nvSpPr>
          <p:cNvPr id="4" name="Rectangle 3">
            <a:extLst>
              <a:ext uri="{FF2B5EF4-FFF2-40B4-BE49-F238E27FC236}">
                <a16:creationId xmlns:a16="http://schemas.microsoft.com/office/drawing/2014/main" id="{BAFE9281-B977-AB84-BFC8-8E18150D0134}"/>
              </a:ext>
            </a:extLst>
          </p:cNvPr>
          <p:cNvSpPr>
            <a:spLocks noGrp="1"/>
          </p:cNvSpPr>
          <p:nvPr/>
        </p:nvSpPr>
        <p:spPr>
          <a:xfrm>
            <a:off x="685800" y="457200"/>
            <a:ext cx="6667500" cy="247650"/>
          </a:xfrm>
          <a:prstGeom prst="rect">
            <a:avLst/>
          </a:prstGeom>
          <a:noFill/>
          <a:ln w="0">
            <a:noFill/>
            <a:prstDash val="solid"/>
          </a:ln>
        </p:spPr>
        <p:txBody>
          <a:bodyPr wrap="square" lIns="0" tIns="0" rIns="0" bIns="0" anchor="t">
            <a:normAutofit/>
          </a:bodyPr>
          <a:lstStyle/>
          <a:p>
            <a:pPr algn="l">
              <a:defRPr sz="1350" b="1" i="0">
                <a:solidFill>
                  <a:srgbClr val="B89A16"/>
                </a:solidFill>
                <a:latin typeface="Aptos"/>
                <a:ea typeface="Aptos"/>
                <a:cs typeface="Aptos"/>
              </a:defRPr>
            </a:pPr>
            <a:endParaRPr sz="1350" b="1" i="0" dirty="0">
              <a:solidFill>
                <a:srgbClr val="B89A16"/>
              </a:solidFill>
              <a:latin typeface="Aptos"/>
              <a:ea typeface="Aptos"/>
              <a:cs typeface="Aptos"/>
            </a:endParaRPr>
          </a:p>
        </p:txBody>
      </p:sp>
      <p:sp>
        <p:nvSpPr>
          <p:cNvPr id="5" name="Rectangle 4">
            <a:extLst>
              <a:ext uri="{FF2B5EF4-FFF2-40B4-BE49-F238E27FC236}">
                <a16:creationId xmlns:a16="http://schemas.microsoft.com/office/drawing/2014/main" id="{E6FF5BCF-24F6-6397-C078-9280CE5CEA93}"/>
              </a:ext>
            </a:extLst>
          </p:cNvPr>
          <p:cNvSpPr>
            <a:spLocks noGrp="1"/>
          </p:cNvSpPr>
          <p:nvPr/>
        </p:nvSpPr>
        <p:spPr>
          <a:xfrm>
            <a:off x="685800" y="822960"/>
            <a:ext cx="8869680" cy="667512"/>
          </a:xfrm>
          <a:prstGeom prst="rect">
            <a:avLst/>
          </a:prstGeom>
          <a:noFill/>
          <a:ln w="0">
            <a:noFill/>
            <a:prstDash val="solid"/>
          </a:ln>
        </p:spPr>
        <p:txBody>
          <a:bodyPr wrap="square" lIns="0" tIns="0" rIns="0" bIns="0" anchor="t">
            <a:normAutofit/>
          </a:bodyPr>
          <a:lstStyle/>
          <a:p>
            <a:pPr algn="l">
              <a:defRPr sz="3750" b="1" i="0">
                <a:solidFill>
                  <a:srgbClr val="4A4F2A"/>
                </a:solidFill>
                <a:latin typeface="Aptos Display"/>
                <a:ea typeface="Aptos Display"/>
                <a:cs typeface="Aptos Display"/>
              </a:defRPr>
            </a:pPr>
            <a:r>
              <a:rPr lang="en-GB" sz="3750" b="1" i="0">
                <a:solidFill>
                  <a:srgbClr val="50552B"/>
                </a:solidFill>
                <a:latin typeface="Aptos Display"/>
                <a:ea typeface="Aptos Display"/>
                <a:cs typeface="Aptos Display"/>
              </a:rPr>
              <a:t>Are grandparents relevant?</a:t>
            </a:r>
            <a:endParaRPr sz="3750" b="1" i="0" dirty="0">
              <a:solidFill>
                <a:srgbClr val="4A4F2A"/>
              </a:solidFill>
              <a:latin typeface="Aptos Display"/>
              <a:ea typeface="Aptos Display"/>
              <a:cs typeface="Aptos Display"/>
            </a:endParaRPr>
          </a:p>
        </p:txBody>
      </p:sp>
      <p:sp>
        <p:nvSpPr>
          <p:cNvPr id="6" name="Straight Connector 5">
            <a:extLst>
              <a:ext uri="{FF2B5EF4-FFF2-40B4-BE49-F238E27FC236}">
                <a16:creationId xmlns:a16="http://schemas.microsoft.com/office/drawing/2014/main" id="{8A0D82AC-539F-E9B5-EA81-244E84F8B7C1}"/>
              </a:ext>
            </a:extLst>
          </p:cNvPr>
          <p:cNvSpPr>
            <a:spLocks noGrp="1"/>
          </p:cNvSpPr>
          <p:nvPr/>
        </p:nvSpPr>
        <p:spPr>
          <a:xfrm>
            <a:off x="685800" y="1600200"/>
            <a:ext cx="666750" cy="0"/>
          </a:xfrm>
          <a:prstGeom prst="line">
            <a:avLst/>
          </a:prstGeom>
          <a:noFill/>
          <a:ln w="38100">
            <a:solidFill>
              <a:srgbClr val="B89A16"/>
            </a:solidFill>
            <a:prstDash val="solid"/>
          </a:ln>
        </p:spPr>
        <p:txBody>
          <a:bodyPr/>
          <a:lstStyle/>
          <a:p>
            <a:endParaRPr lang="en-US"/>
          </a:p>
        </p:txBody>
      </p:sp>
      <p:sp>
        <p:nvSpPr>
          <p:cNvPr id="7" name="Rectangle 6">
            <a:extLst>
              <a:ext uri="{FF2B5EF4-FFF2-40B4-BE49-F238E27FC236}">
                <a16:creationId xmlns:a16="http://schemas.microsoft.com/office/drawing/2014/main" id="{6C47A88C-25A0-BFC5-664B-22007170E6B7}"/>
              </a:ext>
            </a:extLst>
          </p:cNvPr>
          <p:cNvSpPr>
            <a:spLocks noGrp="1"/>
          </p:cNvSpPr>
          <p:nvPr/>
        </p:nvSpPr>
        <p:spPr>
          <a:xfrm>
            <a:off x="11144250" y="476250"/>
            <a:ext cx="381000" cy="228600"/>
          </a:xfrm>
          <a:prstGeom prst="rect">
            <a:avLst/>
          </a:prstGeom>
          <a:noFill/>
          <a:ln w="0">
            <a:noFill/>
            <a:prstDash val="solid"/>
          </a:ln>
        </p:spPr>
        <p:txBody>
          <a:bodyPr wrap="square" lIns="0" tIns="0" rIns="0" bIns="0" anchor="t">
            <a:normAutofit/>
          </a:bodyPr>
          <a:lstStyle/>
          <a:p>
            <a:pPr algn="r">
              <a:defRPr sz="1200" b="1" i="0">
                <a:solidFill>
                  <a:srgbClr val="7F824A"/>
                </a:solidFill>
                <a:latin typeface="Aptos"/>
                <a:ea typeface="Aptos"/>
                <a:cs typeface="Aptos"/>
              </a:defRPr>
            </a:pPr>
            <a:endParaRPr sz="1200" b="1" i="0" dirty="0">
              <a:solidFill>
                <a:srgbClr val="7F824A"/>
              </a:solidFill>
              <a:latin typeface="Aptos"/>
              <a:ea typeface="Aptos"/>
              <a:cs typeface="Aptos"/>
            </a:endParaRPr>
          </a:p>
        </p:txBody>
      </p:sp>
      <p:sp>
        <p:nvSpPr>
          <p:cNvPr id="19" name="Straight Connector 18">
            <a:extLst>
              <a:ext uri="{FF2B5EF4-FFF2-40B4-BE49-F238E27FC236}">
                <a16:creationId xmlns:a16="http://schemas.microsoft.com/office/drawing/2014/main" id="{280FC37D-1D56-1850-2243-BCF90AD82FD9}"/>
              </a:ext>
            </a:extLst>
          </p:cNvPr>
          <p:cNvSpPr>
            <a:spLocks noGrp="1"/>
          </p:cNvSpPr>
          <p:nvPr/>
        </p:nvSpPr>
        <p:spPr>
          <a:xfrm>
            <a:off x="685800" y="6438900"/>
            <a:ext cx="10820400" cy="0"/>
          </a:xfrm>
          <a:prstGeom prst="line">
            <a:avLst/>
          </a:prstGeom>
          <a:noFill/>
          <a:ln w="9525">
            <a:solidFill>
              <a:srgbClr val="D7D7B7"/>
            </a:solidFill>
            <a:prstDash val="solid"/>
          </a:ln>
        </p:spPr>
        <p:txBody>
          <a:bodyPr/>
          <a:lstStyle/>
          <a:p>
            <a:endParaRPr lang="en-US"/>
          </a:p>
        </p:txBody>
      </p:sp>
      <p:sp>
        <p:nvSpPr>
          <p:cNvPr id="20" name="Rectangle 19">
            <a:extLst>
              <a:ext uri="{FF2B5EF4-FFF2-40B4-BE49-F238E27FC236}">
                <a16:creationId xmlns:a16="http://schemas.microsoft.com/office/drawing/2014/main" id="{EC2BD990-B770-F018-33CA-17F1D32A9B93}"/>
              </a:ext>
            </a:extLst>
          </p:cNvPr>
          <p:cNvSpPr>
            <a:spLocks noGrp="1"/>
          </p:cNvSpPr>
          <p:nvPr/>
        </p:nvSpPr>
        <p:spPr>
          <a:xfrm>
            <a:off x="685800" y="6534150"/>
            <a:ext cx="5334000" cy="171450"/>
          </a:xfrm>
          <a:prstGeom prst="rect">
            <a:avLst/>
          </a:prstGeom>
          <a:noFill/>
          <a:ln w="0">
            <a:noFill/>
            <a:prstDash val="solid"/>
          </a:ln>
        </p:spPr>
        <p:txBody>
          <a:bodyPr wrap="square" lIns="0" tIns="0" rIns="0" bIns="0" anchor="t">
            <a:normAutofit/>
          </a:bodyPr>
          <a:lstStyle/>
          <a:p>
            <a:pPr algn="l">
              <a:defRPr sz="900" b="1" i="0">
                <a:solidFill>
                  <a:srgbClr val="747653"/>
                </a:solidFill>
                <a:latin typeface="Aptos"/>
                <a:ea typeface="Aptos"/>
                <a:cs typeface="Aptos"/>
              </a:defRPr>
            </a:pPr>
            <a:r>
              <a:rPr sz="900" b="1" i="0">
                <a:solidFill>
                  <a:srgbClr val="747653"/>
                </a:solidFill>
                <a:latin typeface="Aptos"/>
                <a:ea typeface="Aptos"/>
                <a:cs typeface="Aptos"/>
              </a:rPr>
              <a:t>THE NATIONAL CHRISTIAN GRANDPARENTS CONFERENCE</a:t>
            </a:r>
          </a:p>
        </p:txBody>
      </p:sp>
      <p:sp>
        <p:nvSpPr>
          <p:cNvPr id="9" name="TextBox 8">
            <a:extLst>
              <a:ext uri="{FF2B5EF4-FFF2-40B4-BE49-F238E27FC236}">
                <a16:creationId xmlns:a16="http://schemas.microsoft.com/office/drawing/2014/main" id="{69D0E016-235E-F72B-CE39-70BC579AA3CA}"/>
              </a:ext>
            </a:extLst>
          </p:cNvPr>
          <p:cNvSpPr txBox="1"/>
          <p:nvPr/>
        </p:nvSpPr>
        <p:spPr>
          <a:xfrm>
            <a:off x="685800" y="1947672"/>
            <a:ext cx="8458200" cy="2397451"/>
          </a:xfrm>
          <a:prstGeom prst="rect">
            <a:avLst/>
          </a:prstGeom>
          <a:noFill/>
        </p:spPr>
        <p:txBody>
          <a:bodyPr wrap="square" lIns="0" tIns="0" rIns="0" bIns="0">
            <a:spAutoFit/>
          </a:bodyPr>
          <a:lstStyle/>
          <a:p>
            <a:pPr algn="l" fontAlgn="t">
              <a:lnSpc>
                <a:spcPct val="108000"/>
              </a:lnSpc>
              <a:spcBef>
                <a:spcPts val="0"/>
              </a:spcBef>
              <a:spcAft>
                <a:spcPts val="1200"/>
              </a:spcAft>
              <a:buNone/>
              <a:defRPr sz="2500">
                <a:solidFill>
                  <a:srgbClr val="50552B"/>
                </a:solidFill>
                <a:latin typeface="Aptos Display"/>
              </a:defRPr>
            </a:pPr>
            <a:r>
              <a:rPr lang="en-GB" sz="2500" b="1">
                <a:solidFill>
                  <a:srgbClr val="50552B"/>
                </a:solidFill>
                <a:latin typeface="Aptos Display"/>
              </a:rPr>
              <a:t>Emotional wellbeing in young adults</a:t>
            </a:r>
          </a:p>
          <a:p>
            <a:pPr algn="l" fontAlgn="t">
              <a:lnSpc>
                <a:spcPct val="108000"/>
              </a:lnSpc>
              <a:spcBef>
                <a:spcPts val="0"/>
              </a:spcBef>
              <a:spcAft>
                <a:spcPts val="1200"/>
              </a:spcAft>
              <a:buNone/>
              <a:defRPr sz="2200">
                <a:solidFill>
                  <a:srgbClr val="62663B"/>
                </a:solidFill>
                <a:latin typeface="Aptos"/>
              </a:defRPr>
            </a:pPr>
            <a:r>
              <a:rPr lang="en-GB" sz="2200">
                <a:solidFill>
                  <a:srgbClr val="62663B"/>
                </a:solidFill>
                <a:latin typeface="Aptos"/>
              </a:rPr>
              <a:t>A 2025 study of </a:t>
            </a:r>
            <a:r>
              <a:rPr lang="en-GB" sz="2200" b="1">
                <a:solidFill>
                  <a:srgbClr val="62663B"/>
                </a:solidFill>
                <a:latin typeface="Aptos"/>
              </a:rPr>
              <a:t>514 young adults (aged 18-29)</a:t>
            </a:r>
            <a:r>
              <a:rPr lang="en-GB" sz="2200">
                <a:solidFill>
                  <a:srgbClr val="62663B"/>
                </a:solidFill>
                <a:latin typeface="Aptos"/>
              </a:rPr>
              <a:t> found that support from grandparents during childhood was associated with </a:t>
            </a:r>
            <a:r>
              <a:rPr lang="en-GB" sz="2200" b="1">
                <a:solidFill>
                  <a:srgbClr val="62663B"/>
                </a:solidFill>
                <a:latin typeface="Aptos"/>
              </a:rPr>
              <a:t>greater emotional wellbeing in emerging adulthood</a:t>
            </a:r>
            <a:r>
              <a:rPr lang="en-GB" sz="2200">
                <a:solidFill>
                  <a:srgbClr val="62663B"/>
                </a:solidFill>
                <a:latin typeface="Aptos"/>
              </a:rPr>
              <a:t>. The positive association remained even when grandparents had died before grandchildren reached adulthood.</a:t>
            </a:r>
          </a:p>
        </p:txBody>
      </p:sp>
      <p:pic>
        <p:nvPicPr>
          <p:cNvPr id="10" name="Picture 9">
            <a:extLst>
              <a:ext uri="{FF2B5EF4-FFF2-40B4-BE49-F238E27FC236}">
                <a16:creationId xmlns:a16="http://schemas.microsoft.com/office/drawing/2014/main" id="{27FEF1C2-45EC-ED13-6FB4-24F7B415B3F7}"/>
              </a:ext>
            </a:extLst>
          </p:cNvPr>
          <p:cNvPicPr>
            <a:picLocks noChangeAspect="1"/>
          </p:cNvPicPr>
          <p:nvPr/>
        </p:nvPicPr>
        <p:blipFill>
          <a:blip r:embed="rId3"/>
          <a:stretch>
            <a:fillRect/>
          </a:stretch>
        </p:blipFill>
        <p:spPr>
          <a:xfrm rot="21300000">
            <a:off x="5029200" y="4251960"/>
            <a:ext cx="3763844" cy="1874519"/>
          </a:xfrm>
          <a:prstGeom prst="rect">
            <a:avLst/>
          </a:prstGeom>
          <a:ln w="50800">
            <a:solidFill>
              <a:srgbClr val="F5F1D8"/>
            </a:solidFill>
          </a:ln>
        </p:spPr>
      </p:pic>
    </p:spTree>
    <p:extLst>
      <p:ext uri="{BB962C8B-B14F-4D97-AF65-F5344CB8AC3E}">
        <p14:creationId xmlns:p14="http://schemas.microsoft.com/office/powerpoint/2010/main" val="1431788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CBFD2-5541-3771-506A-56A4DB555537}"/>
            </a:ext>
          </a:extLst>
        </p:cNvPr>
        <p:cNvGrpSpPr/>
        <p:nvPr/>
      </p:nvGrpSpPr>
      <p:grpSpPr>
        <a:xfrm>
          <a:off x="0" y="0"/>
          <a:ext cx="0" cy="0"/>
          <a:chOff x="0" y="0"/>
          <a:chExt cx="0" cy="0"/>
        </a:xfrm>
      </p:grpSpPr>
      <p:sp>
        <p:nvSpPr>
          <p:cNvPr id="22" name="Oval 21">
            <a:extLst>
              <a:ext uri="{FF2B5EF4-FFF2-40B4-BE49-F238E27FC236}">
                <a16:creationId xmlns:a16="http://schemas.microsoft.com/office/drawing/2014/main" id="{5656237C-9C24-AD99-4E36-AEA968D2A97B}"/>
              </a:ext>
            </a:extLst>
          </p:cNvPr>
          <p:cNvSpPr>
            <a:spLocks noGrp="1"/>
          </p:cNvSpPr>
          <p:nvPr/>
        </p:nvSpPr>
        <p:spPr>
          <a:xfrm>
            <a:off x="9620250" y="-1619250"/>
            <a:ext cx="4572000" cy="7239000"/>
          </a:xfrm>
          <a:prstGeom prst="ellipse">
            <a:avLst/>
          </a:prstGeom>
          <a:solidFill>
            <a:srgbClr val="D7D7B7"/>
          </a:solidFill>
          <a:ln w="0">
            <a:noFill/>
            <a:prstDash val="solid"/>
          </a:ln>
        </p:spPr>
        <p:txBody>
          <a:bodyPr/>
          <a:lstStyle/>
          <a:p>
            <a:endParaRPr lang="en-US"/>
          </a:p>
        </p:txBody>
      </p:sp>
      <p:sp>
        <p:nvSpPr>
          <p:cNvPr id="2" name="Oval 1">
            <a:extLst>
              <a:ext uri="{FF2B5EF4-FFF2-40B4-BE49-F238E27FC236}">
                <a16:creationId xmlns:a16="http://schemas.microsoft.com/office/drawing/2014/main" id="{7F224B9D-3785-65B5-B423-6D956F1E928E}"/>
              </a:ext>
            </a:extLst>
          </p:cNvPr>
          <p:cNvSpPr>
            <a:spLocks noGrp="1"/>
          </p:cNvSpPr>
          <p:nvPr/>
        </p:nvSpPr>
        <p:spPr>
          <a:xfrm>
            <a:off x="10287000" y="-1047750"/>
            <a:ext cx="3905250" cy="6096000"/>
          </a:xfrm>
          <a:prstGeom prst="ellipse">
            <a:avLst/>
          </a:prstGeom>
          <a:solidFill>
            <a:srgbClr val="F5F1D8"/>
          </a:solidFill>
          <a:ln w="0">
            <a:noFill/>
            <a:prstDash val="solid"/>
          </a:ln>
        </p:spPr>
        <p:txBody>
          <a:bodyPr/>
          <a:lstStyle/>
          <a:p>
            <a:endParaRPr lang="en-US"/>
          </a:p>
        </p:txBody>
      </p:sp>
      <p:sp>
        <p:nvSpPr>
          <p:cNvPr id="3" name="Oval 2">
            <a:extLst>
              <a:ext uri="{FF2B5EF4-FFF2-40B4-BE49-F238E27FC236}">
                <a16:creationId xmlns:a16="http://schemas.microsoft.com/office/drawing/2014/main" id="{F92BFABF-BD7A-02E5-0F16-D9C2798B4E0C}"/>
              </a:ext>
            </a:extLst>
          </p:cNvPr>
          <p:cNvSpPr>
            <a:spLocks noGrp="1"/>
          </p:cNvSpPr>
          <p:nvPr/>
        </p:nvSpPr>
        <p:spPr>
          <a:xfrm>
            <a:off x="10763250" y="-190500"/>
            <a:ext cx="2667000" cy="4286250"/>
          </a:xfrm>
          <a:prstGeom prst="ellipse">
            <a:avLst/>
          </a:prstGeom>
          <a:solidFill>
            <a:srgbClr val="E6D1BF"/>
          </a:solidFill>
          <a:ln w="0">
            <a:noFill/>
            <a:prstDash val="solid"/>
          </a:ln>
        </p:spPr>
        <p:txBody>
          <a:bodyPr/>
          <a:lstStyle/>
          <a:p>
            <a:endParaRPr lang="en-US"/>
          </a:p>
        </p:txBody>
      </p:sp>
      <p:sp>
        <p:nvSpPr>
          <p:cNvPr id="4" name="Rectangle 3">
            <a:extLst>
              <a:ext uri="{FF2B5EF4-FFF2-40B4-BE49-F238E27FC236}">
                <a16:creationId xmlns:a16="http://schemas.microsoft.com/office/drawing/2014/main" id="{AA2046B4-248E-B862-A178-A9816B7C45BA}"/>
              </a:ext>
            </a:extLst>
          </p:cNvPr>
          <p:cNvSpPr>
            <a:spLocks noGrp="1"/>
          </p:cNvSpPr>
          <p:nvPr/>
        </p:nvSpPr>
        <p:spPr>
          <a:xfrm>
            <a:off x="685800" y="457200"/>
            <a:ext cx="6667500" cy="247650"/>
          </a:xfrm>
          <a:prstGeom prst="rect">
            <a:avLst/>
          </a:prstGeom>
          <a:noFill/>
          <a:ln w="0">
            <a:noFill/>
            <a:prstDash val="solid"/>
          </a:ln>
        </p:spPr>
        <p:txBody>
          <a:bodyPr wrap="square" lIns="0" tIns="0" rIns="0" bIns="0" anchor="t">
            <a:normAutofit/>
          </a:bodyPr>
          <a:lstStyle/>
          <a:p>
            <a:pPr algn="l">
              <a:defRPr sz="1350" b="1" i="0">
                <a:solidFill>
                  <a:srgbClr val="B89A16"/>
                </a:solidFill>
                <a:latin typeface="Aptos"/>
                <a:ea typeface="Aptos"/>
                <a:cs typeface="Aptos"/>
              </a:defRPr>
            </a:pPr>
            <a:endParaRPr sz="1350" b="1" i="0" dirty="0">
              <a:solidFill>
                <a:srgbClr val="B89A16"/>
              </a:solidFill>
              <a:latin typeface="Aptos"/>
              <a:ea typeface="Aptos"/>
              <a:cs typeface="Aptos"/>
            </a:endParaRPr>
          </a:p>
        </p:txBody>
      </p:sp>
      <p:sp>
        <p:nvSpPr>
          <p:cNvPr id="5" name="Rectangle 4">
            <a:extLst>
              <a:ext uri="{FF2B5EF4-FFF2-40B4-BE49-F238E27FC236}">
                <a16:creationId xmlns:a16="http://schemas.microsoft.com/office/drawing/2014/main" id="{D97D130F-94BC-AA48-94B5-FF05C819150F}"/>
              </a:ext>
            </a:extLst>
          </p:cNvPr>
          <p:cNvSpPr>
            <a:spLocks noGrp="1"/>
          </p:cNvSpPr>
          <p:nvPr/>
        </p:nvSpPr>
        <p:spPr>
          <a:xfrm>
            <a:off x="685800" y="822960"/>
            <a:ext cx="8869680" cy="667512"/>
          </a:xfrm>
          <a:prstGeom prst="rect">
            <a:avLst/>
          </a:prstGeom>
          <a:noFill/>
          <a:ln w="0">
            <a:noFill/>
            <a:prstDash val="solid"/>
          </a:ln>
        </p:spPr>
        <p:txBody>
          <a:bodyPr wrap="square" lIns="0" tIns="0" rIns="0" bIns="0" anchor="t">
            <a:normAutofit/>
          </a:bodyPr>
          <a:lstStyle/>
          <a:p>
            <a:pPr algn="l">
              <a:defRPr sz="3750" b="1" i="0">
                <a:solidFill>
                  <a:srgbClr val="4A4F2A"/>
                </a:solidFill>
                <a:latin typeface="Aptos Display"/>
                <a:ea typeface="Aptos Display"/>
                <a:cs typeface="Aptos Display"/>
              </a:defRPr>
            </a:pPr>
            <a:r>
              <a:rPr lang="en-GB" sz="3750" b="1" i="0">
                <a:solidFill>
                  <a:srgbClr val="50552B"/>
                </a:solidFill>
                <a:latin typeface="Aptos Display"/>
                <a:ea typeface="Aptos Display"/>
                <a:cs typeface="Aptos Display"/>
              </a:rPr>
              <a:t>Are grandparents relevant?</a:t>
            </a:r>
            <a:endParaRPr sz="3750" b="1" i="0" dirty="0">
              <a:solidFill>
                <a:srgbClr val="4A4F2A"/>
              </a:solidFill>
              <a:latin typeface="Aptos Display"/>
              <a:ea typeface="Aptos Display"/>
              <a:cs typeface="Aptos Display"/>
            </a:endParaRPr>
          </a:p>
        </p:txBody>
      </p:sp>
      <p:sp>
        <p:nvSpPr>
          <p:cNvPr id="6" name="Straight Connector 5">
            <a:extLst>
              <a:ext uri="{FF2B5EF4-FFF2-40B4-BE49-F238E27FC236}">
                <a16:creationId xmlns:a16="http://schemas.microsoft.com/office/drawing/2014/main" id="{63A13C6E-CF3D-6159-56A7-A431A7B19EF3}"/>
              </a:ext>
            </a:extLst>
          </p:cNvPr>
          <p:cNvSpPr>
            <a:spLocks noGrp="1"/>
          </p:cNvSpPr>
          <p:nvPr/>
        </p:nvSpPr>
        <p:spPr>
          <a:xfrm>
            <a:off x="685800" y="1600200"/>
            <a:ext cx="666750" cy="0"/>
          </a:xfrm>
          <a:prstGeom prst="line">
            <a:avLst/>
          </a:prstGeom>
          <a:noFill/>
          <a:ln w="38100">
            <a:solidFill>
              <a:srgbClr val="B89A16"/>
            </a:solidFill>
            <a:prstDash val="solid"/>
          </a:ln>
        </p:spPr>
        <p:txBody>
          <a:bodyPr/>
          <a:lstStyle/>
          <a:p>
            <a:endParaRPr lang="en-US"/>
          </a:p>
        </p:txBody>
      </p:sp>
      <p:sp>
        <p:nvSpPr>
          <p:cNvPr id="7" name="Rectangle 6">
            <a:extLst>
              <a:ext uri="{FF2B5EF4-FFF2-40B4-BE49-F238E27FC236}">
                <a16:creationId xmlns:a16="http://schemas.microsoft.com/office/drawing/2014/main" id="{68C6F88B-17E3-2626-5659-D0C99399FB36}"/>
              </a:ext>
            </a:extLst>
          </p:cNvPr>
          <p:cNvSpPr>
            <a:spLocks noGrp="1"/>
          </p:cNvSpPr>
          <p:nvPr/>
        </p:nvSpPr>
        <p:spPr>
          <a:xfrm>
            <a:off x="11144250" y="476250"/>
            <a:ext cx="381000" cy="228600"/>
          </a:xfrm>
          <a:prstGeom prst="rect">
            <a:avLst/>
          </a:prstGeom>
          <a:noFill/>
          <a:ln w="0">
            <a:noFill/>
            <a:prstDash val="solid"/>
          </a:ln>
        </p:spPr>
        <p:txBody>
          <a:bodyPr wrap="square" lIns="0" tIns="0" rIns="0" bIns="0" anchor="t">
            <a:normAutofit/>
          </a:bodyPr>
          <a:lstStyle/>
          <a:p>
            <a:pPr algn="r">
              <a:defRPr sz="1200" b="1" i="0">
                <a:solidFill>
                  <a:srgbClr val="7F824A"/>
                </a:solidFill>
                <a:latin typeface="Aptos"/>
                <a:ea typeface="Aptos"/>
                <a:cs typeface="Aptos"/>
              </a:defRPr>
            </a:pPr>
            <a:endParaRPr sz="1200" b="1" i="0" dirty="0">
              <a:solidFill>
                <a:srgbClr val="7F824A"/>
              </a:solidFill>
              <a:latin typeface="Aptos"/>
              <a:ea typeface="Aptos"/>
              <a:cs typeface="Aptos"/>
            </a:endParaRPr>
          </a:p>
        </p:txBody>
      </p:sp>
      <p:sp>
        <p:nvSpPr>
          <p:cNvPr id="19" name="Straight Connector 18">
            <a:extLst>
              <a:ext uri="{FF2B5EF4-FFF2-40B4-BE49-F238E27FC236}">
                <a16:creationId xmlns:a16="http://schemas.microsoft.com/office/drawing/2014/main" id="{10E4383B-41AE-D17E-CC1B-29ADB1D06D5C}"/>
              </a:ext>
            </a:extLst>
          </p:cNvPr>
          <p:cNvSpPr>
            <a:spLocks noGrp="1"/>
          </p:cNvSpPr>
          <p:nvPr/>
        </p:nvSpPr>
        <p:spPr>
          <a:xfrm>
            <a:off x="685800" y="6438900"/>
            <a:ext cx="10820400" cy="0"/>
          </a:xfrm>
          <a:prstGeom prst="line">
            <a:avLst/>
          </a:prstGeom>
          <a:noFill/>
          <a:ln w="9525">
            <a:solidFill>
              <a:srgbClr val="D7D7B7"/>
            </a:solidFill>
            <a:prstDash val="solid"/>
          </a:ln>
        </p:spPr>
        <p:txBody>
          <a:bodyPr/>
          <a:lstStyle/>
          <a:p>
            <a:endParaRPr lang="en-US"/>
          </a:p>
        </p:txBody>
      </p:sp>
      <p:sp>
        <p:nvSpPr>
          <p:cNvPr id="20" name="Rectangle 19">
            <a:extLst>
              <a:ext uri="{FF2B5EF4-FFF2-40B4-BE49-F238E27FC236}">
                <a16:creationId xmlns:a16="http://schemas.microsoft.com/office/drawing/2014/main" id="{B5F764E7-6755-1AB6-D26A-EBDF21FAE7BE}"/>
              </a:ext>
            </a:extLst>
          </p:cNvPr>
          <p:cNvSpPr>
            <a:spLocks noGrp="1"/>
          </p:cNvSpPr>
          <p:nvPr/>
        </p:nvSpPr>
        <p:spPr>
          <a:xfrm>
            <a:off x="685800" y="6534150"/>
            <a:ext cx="5334000" cy="171450"/>
          </a:xfrm>
          <a:prstGeom prst="rect">
            <a:avLst/>
          </a:prstGeom>
          <a:noFill/>
          <a:ln w="0">
            <a:noFill/>
            <a:prstDash val="solid"/>
          </a:ln>
        </p:spPr>
        <p:txBody>
          <a:bodyPr wrap="square" lIns="0" tIns="0" rIns="0" bIns="0" anchor="t">
            <a:normAutofit/>
          </a:bodyPr>
          <a:lstStyle/>
          <a:p>
            <a:pPr algn="l">
              <a:defRPr sz="900" b="1" i="0">
                <a:solidFill>
                  <a:srgbClr val="747653"/>
                </a:solidFill>
                <a:latin typeface="Aptos"/>
                <a:ea typeface="Aptos"/>
                <a:cs typeface="Aptos"/>
              </a:defRPr>
            </a:pPr>
            <a:r>
              <a:rPr sz="900" b="1" i="0">
                <a:solidFill>
                  <a:srgbClr val="747653"/>
                </a:solidFill>
                <a:latin typeface="Aptos"/>
                <a:ea typeface="Aptos"/>
                <a:cs typeface="Aptos"/>
              </a:rPr>
              <a:t>THE NATIONAL CHRISTIAN GRANDPARENTS CONFERENCE</a:t>
            </a:r>
          </a:p>
        </p:txBody>
      </p:sp>
      <p:sp>
        <p:nvSpPr>
          <p:cNvPr id="9" name="TextBox 8">
            <a:extLst>
              <a:ext uri="{FF2B5EF4-FFF2-40B4-BE49-F238E27FC236}">
                <a16:creationId xmlns:a16="http://schemas.microsoft.com/office/drawing/2014/main" id="{8600682F-5A81-BBC9-5DD0-62AF24AF0C20}"/>
              </a:ext>
            </a:extLst>
          </p:cNvPr>
          <p:cNvSpPr txBox="1"/>
          <p:nvPr/>
        </p:nvSpPr>
        <p:spPr>
          <a:xfrm>
            <a:off x="685800" y="1947672"/>
            <a:ext cx="8458200" cy="2031838"/>
          </a:xfrm>
          <a:prstGeom prst="rect">
            <a:avLst/>
          </a:prstGeom>
          <a:noFill/>
        </p:spPr>
        <p:txBody>
          <a:bodyPr wrap="square" lIns="0" tIns="0" rIns="0" bIns="0">
            <a:spAutoFit/>
          </a:bodyPr>
          <a:lstStyle/>
          <a:p>
            <a:pPr algn="l" fontAlgn="t">
              <a:lnSpc>
                <a:spcPct val="108000"/>
              </a:lnSpc>
              <a:spcBef>
                <a:spcPts val="0"/>
              </a:spcBef>
              <a:spcAft>
                <a:spcPts val="1200"/>
              </a:spcAft>
              <a:buNone/>
              <a:defRPr sz="2500">
                <a:solidFill>
                  <a:srgbClr val="50552B"/>
                </a:solidFill>
                <a:latin typeface="Aptos Display"/>
              </a:defRPr>
            </a:pPr>
            <a:r>
              <a:rPr lang="en-GB" sz="2500" b="1">
                <a:solidFill>
                  <a:srgbClr val="50552B"/>
                </a:solidFill>
                <a:latin typeface="Aptos Display"/>
              </a:rPr>
              <a:t>Nine in ten teenagers report grandparent influence</a:t>
            </a:r>
          </a:p>
          <a:p>
            <a:pPr algn="l" fontAlgn="t">
              <a:lnSpc>
                <a:spcPct val="108000"/>
              </a:lnSpc>
              <a:spcBef>
                <a:spcPts val="0"/>
              </a:spcBef>
              <a:spcAft>
                <a:spcPts val="1200"/>
              </a:spcAft>
              <a:buNone/>
              <a:defRPr sz="2200">
                <a:solidFill>
                  <a:srgbClr val="62663B"/>
                </a:solidFill>
                <a:latin typeface="Aptos"/>
              </a:defRPr>
            </a:pPr>
            <a:r>
              <a:rPr lang="en-GB" sz="2200">
                <a:solidFill>
                  <a:srgbClr val="62663B"/>
                </a:solidFill>
                <a:latin typeface="Aptos"/>
              </a:rPr>
              <a:t>One frequently cited study found that </a:t>
            </a:r>
            <a:r>
              <a:rPr lang="en-GB" sz="2200" b="1">
                <a:solidFill>
                  <a:srgbClr val="62663B"/>
                </a:solidFill>
                <a:latin typeface="Aptos"/>
              </a:rPr>
              <a:t>9 out of 10 teenagers</a:t>
            </a:r>
            <a:r>
              <a:rPr lang="en-GB" sz="2200">
                <a:solidFill>
                  <a:srgbClr val="62663B"/>
                </a:solidFill>
                <a:latin typeface="Aptos"/>
              </a:rPr>
              <a:t> reported that their grandparents had influenced their values and behaviours. This statistic appears in your own presentation material and is widely used in discussions of intergenerational influence.</a:t>
            </a:r>
          </a:p>
        </p:txBody>
      </p:sp>
    </p:spTree>
    <p:extLst>
      <p:ext uri="{BB962C8B-B14F-4D97-AF65-F5344CB8AC3E}">
        <p14:creationId xmlns:p14="http://schemas.microsoft.com/office/powerpoint/2010/main" val="2364357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4CCE1-2378-4AE2-DB3D-DCAB6654DB09}"/>
            </a:ext>
          </a:extLst>
        </p:cNvPr>
        <p:cNvGrpSpPr/>
        <p:nvPr/>
      </p:nvGrpSpPr>
      <p:grpSpPr>
        <a:xfrm>
          <a:off x="0" y="0"/>
          <a:ext cx="0" cy="0"/>
          <a:chOff x="0" y="0"/>
          <a:chExt cx="0" cy="0"/>
        </a:xfrm>
      </p:grpSpPr>
      <p:sp>
        <p:nvSpPr>
          <p:cNvPr id="22" name="Oval 21">
            <a:extLst>
              <a:ext uri="{FF2B5EF4-FFF2-40B4-BE49-F238E27FC236}">
                <a16:creationId xmlns:a16="http://schemas.microsoft.com/office/drawing/2014/main" id="{DBB5F972-0F42-73E2-700D-0F70B34D256A}"/>
              </a:ext>
            </a:extLst>
          </p:cNvPr>
          <p:cNvSpPr>
            <a:spLocks noGrp="1"/>
          </p:cNvSpPr>
          <p:nvPr/>
        </p:nvSpPr>
        <p:spPr>
          <a:xfrm>
            <a:off x="9620250" y="-1619250"/>
            <a:ext cx="4572000" cy="7239000"/>
          </a:xfrm>
          <a:prstGeom prst="ellipse">
            <a:avLst/>
          </a:prstGeom>
          <a:solidFill>
            <a:srgbClr val="D7D7B7"/>
          </a:solidFill>
          <a:ln w="0">
            <a:noFill/>
            <a:prstDash val="solid"/>
          </a:ln>
        </p:spPr>
        <p:txBody>
          <a:bodyPr/>
          <a:lstStyle/>
          <a:p>
            <a:endParaRPr lang="en-US"/>
          </a:p>
        </p:txBody>
      </p:sp>
      <p:sp>
        <p:nvSpPr>
          <p:cNvPr id="2" name="Oval 1">
            <a:extLst>
              <a:ext uri="{FF2B5EF4-FFF2-40B4-BE49-F238E27FC236}">
                <a16:creationId xmlns:a16="http://schemas.microsoft.com/office/drawing/2014/main" id="{632CD261-AD37-3E13-DDAB-F6D68C1DD53C}"/>
              </a:ext>
            </a:extLst>
          </p:cNvPr>
          <p:cNvSpPr>
            <a:spLocks noGrp="1"/>
          </p:cNvSpPr>
          <p:nvPr/>
        </p:nvSpPr>
        <p:spPr>
          <a:xfrm>
            <a:off x="10287000" y="-1047750"/>
            <a:ext cx="3905250" cy="6096000"/>
          </a:xfrm>
          <a:prstGeom prst="ellipse">
            <a:avLst/>
          </a:prstGeom>
          <a:solidFill>
            <a:srgbClr val="F5F1D8"/>
          </a:solidFill>
          <a:ln w="0">
            <a:noFill/>
            <a:prstDash val="solid"/>
          </a:ln>
        </p:spPr>
        <p:txBody>
          <a:bodyPr/>
          <a:lstStyle/>
          <a:p>
            <a:endParaRPr lang="en-US"/>
          </a:p>
        </p:txBody>
      </p:sp>
      <p:sp>
        <p:nvSpPr>
          <p:cNvPr id="3" name="Oval 2">
            <a:extLst>
              <a:ext uri="{FF2B5EF4-FFF2-40B4-BE49-F238E27FC236}">
                <a16:creationId xmlns:a16="http://schemas.microsoft.com/office/drawing/2014/main" id="{EF176F3C-DA24-8949-6FA9-86A2E7456690}"/>
              </a:ext>
            </a:extLst>
          </p:cNvPr>
          <p:cNvSpPr>
            <a:spLocks noGrp="1"/>
          </p:cNvSpPr>
          <p:nvPr/>
        </p:nvSpPr>
        <p:spPr>
          <a:xfrm>
            <a:off x="10763250" y="-190500"/>
            <a:ext cx="2667000" cy="4286250"/>
          </a:xfrm>
          <a:prstGeom prst="ellipse">
            <a:avLst/>
          </a:prstGeom>
          <a:solidFill>
            <a:srgbClr val="E6D1BF"/>
          </a:solidFill>
          <a:ln w="0">
            <a:noFill/>
            <a:prstDash val="solid"/>
          </a:ln>
        </p:spPr>
        <p:txBody>
          <a:bodyPr/>
          <a:lstStyle/>
          <a:p>
            <a:endParaRPr lang="en-US"/>
          </a:p>
        </p:txBody>
      </p:sp>
      <p:sp>
        <p:nvSpPr>
          <p:cNvPr id="4" name="Rectangle 3">
            <a:extLst>
              <a:ext uri="{FF2B5EF4-FFF2-40B4-BE49-F238E27FC236}">
                <a16:creationId xmlns:a16="http://schemas.microsoft.com/office/drawing/2014/main" id="{60BCF1D9-15DC-FABB-17E2-920705307997}"/>
              </a:ext>
            </a:extLst>
          </p:cNvPr>
          <p:cNvSpPr>
            <a:spLocks noGrp="1"/>
          </p:cNvSpPr>
          <p:nvPr/>
        </p:nvSpPr>
        <p:spPr>
          <a:xfrm>
            <a:off x="685800" y="457200"/>
            <a:ext cx="6667500" cy="247650"/>
          </a:xfrm>
          <a:prstGeom prst="rect">
            <a:avLst/>
          </a:prstGeom>
          <a:noFill/>
          <a:ln w="0">
            <a:noFill/>
            <a:prstDash val="solid"/>
          </a:ln>
        </p:spPr>
        <p:txBody>
          <a:bodyPr wrap="square" lIns="0" tIns="0" rIns="0" bIns="0" anchor="t">
            <a:normAutofit/>
          </a:bodyPr>
          <a:lstStyle/>
          <a:p>
            <a:pPr algn="l">
              <a:defRPr sz="1350" b="1" i="0">
                <a:solidFill>
                  <a:srgbClr val="B89A16"/>
                </a:solidFill>
                <a:latin typeface="Aptos"/>
                <a:ea typeface="Aptos"/>
                <a:cs typeface="Aptos"/>
              </a:defRPr>
            </a:pPr>
            <a:endParaRPr sz="1350" b="1" i="0" dirty="0">
              <a:solidFill>
                <a:srgbClr val="B89A16"/>
              </a:solidFill>
              <a:latin typeface="Aptos"/>
              <a:ea typeface="Aptos"/>
              <a:cs typeface="Aptos"/>
            </a:endParaRPr>
          </a:p>
        </p:txBody>
      </p:sp>
      <p:sp>
        <p:nvSpPr>
          <p:cNvPr id="5" name="Rectangle 4">
            <a:extLst>
              <a:ext uri="{FF2B5EF4-FFF2-40B4-BE49-F238E27FC236}">
                <a16:creationId xmlns:a16="http://schemas.microsoft.com/office/drawing/2014/main" id="{4D1E746A-9C03-06C7-AD92-8A285624F4F1}"/>
              </a:ext>
            </a:extLst>
          </p:cNvPr>
          <p:cNvSpPr>
            <a:spLocks noGrp="1"/>
          </p:cNvSpPr>
          <p:nvPr/>
        </p:nvSpPr>
        <p:spPr>
          <a:xfrm>
            <a:off x="685800" y="822960"/>
            <a:ext cx="8869680" cy="667512"/>
          </a:xfrm>
          <a:prstGeom prst="rect">
            <a:avLst/>
          </a:prstGeom>
          <a:noFill/>
          <a:ln w="0">
            <a:noFill/>
            <a:prstDash val="solid"/>
          </a:ln>
        </p:spPr>
        <p:txBody>
          <a:bodyPr wrap="square" lIns="0" tIns="0" rIns="0" bIns="0" anchor="t">
            <a:normAutofit/>
          </a:bodyPr>
          <a:lstStyle/>
          <a:p>
            <a:pPr algn="l">
              <a:defRPr sz="3750" b="1" i="0">
                <a:solidFill>
                  <a:srgbClr val="4A4F2A"/>
                </a:solidFill>
                <a:latin typeface="Aptos Display"/>
                <a:ea typeface="Aptos Display"/>
                <a:cs typeface="Aptos Display"/>
              </a:defRPr>
            </a:pPr>
            <a:r>
              <a:rPr lang="en-GB" sz="3750" b="1" i="0">
                <a:solidFill>
                  <a:srgbClr val="50552B"/>
                </a:solidFill>
                <a:latin typeface="Aptos Display"/>
                <a:ea typeface="Aptos Display"/>
                <a:cs typeface="Aptos Display"/>
              </a:rPr>
              <a:t>Are grandparents relevant?</a:t>
            </a:r>
            <a:endParaRPr sz="3750" b="1" i="0" dirty="0">
              <a:solidFill>
                <a:srgbClr val="4A4F2A"/>
              </a:solidFill>
              <a:latin typeface="Aptos Display"/>
              <a:ea typeface="Aptos Display"/>
              <a:cs typeface="Aptos Display"/>
            </a:endParaRPr>
          </a:p>
        </p:txBody>
      </p:sp>
      <p:sp>
        <p:nvSpPr>
          <p:cNvPr id="6" name="Straight Connector 5">
            <a:extLst>
              <a:ext uri="{FF2B5EF4-FFF2-40B4-BE49-F238E27FC236}">
                <a16:creationId xmlns:a16="http://schemas.microsoft.com/office/drawing/2014/main" id="{8AFAFB7C-7089-1AD2-506A-6BB7BBE3E938}"/>
              </a:ext>
            </a:extLst>
          </p:cNvPr>
          <p:cNvSpPr>
            <a:spLocks noGrp="1"/>
          </p:cNvSpPr>
          <p:nvPr/>
        </p:nvSpPr>
        <p:spPr>
          <a:xfrm>
            <a:off x="685800" y="1600200"/>
            <a:ext cx="666750" cy="0"/>
          </a:xfrm>
          <a:prstGeom prst="line">
            <a:avLst/>
          </a:prstGeom>
          <a:noFill/>
          <a:ln w="38100">
            <a:solidFill>
              <a:srgbClr val="B89A16"/>
            </a:solidFill>
            <a:prstDash val="solid"/>
          </a:ln>
        </p:spPr>
        <p:txBody>
          <a:bodyPr/>
          <a:lstStyle/>
          <a:p>
            <a:endParaRPr lang="en-US"/>
          </a:p>
        </p:txBody>
      </p:sp>
      <p:sp>
        <p:nvSpPr>
          <p:cNvPr id="7" name="Rectangle 6">
            <a:extLst>
              <a:ext uri="{FF2B5EF4-FFF2-40B4-BE49-F238E27FC236}">
                <a16:creationId xmlns:a16="http://schemas.microsoft.com/office/drawing/2014/main" id="{C140FE81-B7F3-65D7-ABBB-0D25F507C3BC}"/>
              </a:ext>
            </a:extLst>
          </p:cNvPr>
          <p:cNvSpPr>
            <a:spLocks noGrp="1"/>
          </p:cNvSpPr>
          <p:nvPr/>
        </p:nvSpPr>
        <p:spPr>
          <a:xfrm>
            <a:off x="11144250" y="476250"/>
            <a:ext cx="381000" cy="228600"/>
          </a:xfrm>
          <a:prstGeom prst="rect">
            <a:avLst/>
          </a:prstGeom>
          <a:noFill/>
          <a:ln w="0">
            <a:noFill/>
            <a:prstDash val="solid"/>
          </a:ln>
        </p:spPr>
        <p:txBody>
          <a:bodyPr wrap="square" lIns="0" tIns="0" rIns="0" bIns="0" anchor="t">
            <a:normAutofit/>
          </a:bodyPr>
          <a:lstStyle/>
          <a:p>
            <a:pPr algn="r">
              <a:defRPr sz="1200" b="1" i="0">
                <a:solidFill>
                  <a:srgbClr val="7F824A"/>
                </a:solidFill>
                <a:latin typeface="Aptos"/>
                <a:ea typeface="Aptos"/>
                <a:cs typeface="Aptos"/>
              </a:defRPr>
            </a:pPr>
            <a:endParaRPr sz="1200" b="1" i="0" dirty="0">
              <a:solidFill>
                <a:srgbClr val="7F824A"/>
              </a:solidFill>
              <a:latin typeface="Aptos"/>
              <a:ea typeface="Aptos"/>
              <a:cs typeface="Aptos"/>
            </a:endParaRPr>
          </a:p>
        </p:txBody>
      </p:sp>
      <p:sp>
        <p:nvSpPr>
          <p:cNvPr id="19" name="Straight Connector 18">
            <a:extLst>
              <a:ext uri="{FF2B5EF4-FFF2-40B4-BE49-F238E27FC236}">
                <a16:creationId xmlns:a16="http://schemas.microsoft.com/office/drawing/2014/main" id="{3F4ADBD1-0633-641F-13B6-675D04A8A30C}"/>
              </a:ext>
            </a:extLst>
          </p:cNvPr>
          <p:cNvSpPr>
            <a:spLocks noGrp="1"/>
          </p:cNvSpPr>
          <p:nvPr/>
        </p:nvSpPr>
        <p:spPr>
          <a:xfrm>
            <a:off x="685800" y="6438900"/>
            <a:ext cx="10820400" cy="0"/>
          </a:xfrm>
          <a:prstGeom prst="line">
            <a:avLst/>
          </a:prstGeom>
          <a:noFill/>
          <a:ln w="9525">
            <a:solidFill>
              <a:srgbClr val="D7D7B7"/>
            </a:solidFill>
            <a:prstDash val="solid"/>
          </a:ln>
        </p:spPr>
        <p:txBody>
          <a:bodyPr/>
          <a:lstStyle/>
          <a:p>
            <a:endParaRPr lang="en-US"/>
          </a:p>
        </p:txBody>
      </p:sp>
      <p:sp>
        <p:nvSpPr>
          <p:cNvPr id="20" name="Rectangle 19">
            <a:extLst>
              <a:ext uri="{FF2B5EF4-FFF2-40B4-BE49-F238E27FC236}">
                <a16:creationId xmlns:a16="http://schemas.microsoft.com/office/drawing/2014/main" id="{6B91FA9E-DC8D-9BD7-D340-0C3701F3CF8B}"/>
              </a:ext>
            </a:extLst>
          </p:cNvPr>
          <p:cNvSpPr>
            <a:spLocks noGrp="1"/>
          </p:cNvSpPr>
          <p:nvPr/>
        </p:nvSpPr>
        <p:spPr>
          <a:xfrm>
            <a:off x="685800" y="6534150"/>
            <a:ext cx="5334000" cy="171450"/>
          </a:xfrm>
          <a:prstGeom prst="rect">
            <a:avLst/>
          </a:prstGeom>
          <a:noFill/>
          <a:ln w="0">
            <a:noFill/>
            <a:prstDash val="solid"/>
          </a:ln>
        </p:spPr>
        <p:txBody>
          <a:bodyPr wrap="square" lIns="0" tIns="0" rIns="0" bIns="0" anchor="t">
            <a:normAutofit/>
          </a:bodyPr>
          <a:lstStyle/>
          <a:p>
            <a:pPr algn="l">
              <a:defRPr sz="900" b="1" i="0">
                <a:solidFill>
                  <a:srgbClr val="747653"/>
                </a:solidFill>
                <a:latin typeface="Aptos"/>
                <a:ea typeface="Aptos"/>
                <a:cs typeface="Aptos"/>
              </a:defRPr>
            </a:pPr>
            <a:r>
              <a:rPr sz="900" b="1" i="0">
                <a:solidFill>
                  <a:srgbClr val="747653"/>
                </a:solidFill>
                <a:latin typeface="Aptos"/>
                <a:ea typeface="Aptos"/>
                <a:cs typeface="Aptos"/>
              </a:rPr>
              <a:t>THE NATIONAL CHRISTIAN GRANDPARENTS CONFERENCE</a:t>
            </a:r>
          </a:p>
        </p:txBody>
      </p:sp>
      <p:sp>
        <p:nvSpPr>
          <p:cNvPr id="9" name="TextBox 8">
            <a:extLst>
              <a:ext uri="{FF2B5EF4-FFF2-40B4-BE49-F238E27FC236}">
                <a16:creationId xmlns:a16="http://schemas.microsoft.com/office/drawing/2014/main" id="{002AE338-35BD-CFBA-F013-F91D0068EDFE}"/>
              </a:ext>
            </a:extLst>
          </p:cNvPr>
          <p:cNvSpPr txBox="1"/>
          <p:nvPr/>
        </p:nvSpPr>
        <p:spPr>
          <a:xfrm>
            <a:off x="685800" y="1947672"/>
            <a:ext cx="8458200" cy="3898118"/>
          </a:xfrm>
          <a:prstGeom prst="rect">
            <a:avLst/>
          </a:prstGeom>
          <a:noFill/>
        </p:spPr>
        <p:txBody>
          <a:bodyPr wrap="square" lIns="0" tIns="0" rIns="0" bIns="0">
            <a:spAutoFit/>
          </a:bodyPr>
          <a:lstStyle/>
          <a:p>
            <a:pPr algn="l" fontAlgn="t">
              <a:lnSpc>
                <a:spcPct val="108000"/>
              </a:lnSpc>
              <a:spcBef>
                <a:spcPts val="0"/>
              </a:spcBef>
              <a:spcAft>
                <a:spcPts val="1200"/>
              </a:spcAft>
              <a:buNone/>
              <a:defRPr sz="2500">
                <a:solidFill>
                  <a:srgbClr val="50552B"/>
                </a:solidFill>
                <a:latin typeface="Aptos Display"/>
              </a:defRPr>
            </a:pPr>
            <a:r>
              <a:rPr lang="en-GB" sz="2500" b="1">
                <a:solidFill>
                  <a:srgbClr val="50552B"/>
                </a:solidFill>
                <a:latin typeface="Aptos Display"/>
              </a:rPr>
              <a:t>Grandparents help transmit family identity and values</a:t>
            </a:r>
          </a:p>
          <a:p>
            <a:pPr algn="l" fontAlgn="t">
              <a:lnSpc>
                <a:spcPct val="108000"/>
              </a:lnSpc>
              <a:spcBef>
                <a:spcPts val="0"/>
              </a:spcBef>
              <a:spcAft>
                <a:spcPts val="1200"/>
              </a:spcAft>
              <a:buNone/>
              <a:defRPr sz="2200">
                <a:solidFill>
                  <a:srgbClr val="62663B"/>
                </a:solidFill>
                <a:latin typeface="Aptos"/>
              </a:defRPr>
            </a:pPr>
            <a:r>
              <a:rPr lang="en-GB" sz="2200">
                <a:solidFill>
                  <a:srgbClr val="62663B"/>
                </a:solidFill>
                <a:latin typeface="Aptos"/>
              </a:rPr>
              <a:t>Research consistently identifies:</a:t>
            </a:r>
          </a:p>
          <a:p>
            <a:pPr marL="342900" lvl="0" indent="-342900" algn="l" fontAlgn="t">
              <a:lnSpc>
                <a:spcPct val="108000"/>
              </a:lnSpc>
              <a:spcBef>
                <a:spcPts val="0"/>
              </a:spcBef>
              <a:spcAft>
                <a:spcPts val="1200"/>
              </a:spcAft>
              <a:buFont typeface="Arial" panose="020B0604020202020204" pitchFamily="34" charset="0"/>
              <a:buChar char="•"/>
              <a:defRPr sz="2200">
                <a:solidFill>
                  <a:srgbClr val="62663B"/>
                </a:solidFill>
                <a:latin typeface="Aptos"/>
              </a:defRPr>
            </a:pPr>
            <a:r>
              <a:rPr lang="en-GB" sz="2200">
                <a:solidFill>
                  <a:srgbClr val="62663B"/>
                </a:solidFill>
                <a:latin typeface="Aptos"/>
              </a:rPr>
              <a:t>Emotional closeness</a:t>
            </a:r>
          </a:p>
          <a:p>
            <a:pPr marL="342900" lvl="0" indent="-342900" algn="l" fontAlgn="t">
              <a:lnSpc>
                <a:spcPct val="108000"/>
              </a:lnSpc>
              <a:spcBef>
                <a:spcPts val="0"/>
              </a:spcBef>
              <a:spcAft>
                <a:spcPts val="1200"/>
              </a:spcAft>
              <a:buFont typeface="Arial" panose="020B0604020202020204" pitchFamily="34" charset="0"/>
              <a:buChar char="•"/>
              <a:defRPr sz="2200">
                <a:solidFill>
                  <a:srgbClr val="62663B"/>
                </a:solidFill>
                <a:latin typeface="Aptos"/>
              </a:defRPr>
            </a:pPr>
            <a:r>
              <a:rPr lang="en-GB" sz="2200">
                <a:solidFill>
                  <a:srgbClr val="62663B"/>
                </a:solidFill>
                <a:latin typeface="Aptos"/>
              </a:rPr>
              <a:t>Shared family identity</a:t>
            </a:r>
          </a:p>
          <a:p>
            <a:pPr marL="342900" lvl="0" indent="-342900" algn="l" fontAlgn="t">
              <a:lnSpc>
                <a:spcPct val="108000"/>
              </a:lnSpc>
              <a:spcBef>
                <a:spcPts val="0"/>
              </a:spcBef>
              <a:spcAft>
                <a:spcPts val="1200"/>
              </a:spcAft>
              <a:buFont typeface="Arial" panose="020B0604020202020204" pitchFamily="34" charset="0"/>
              <a:buChar char="•"/>
              <a:defRPr sz="2200">
                <a:solidFill>
                  <a:srgbClr val="62663B"/>
                </a:solidFill>
                <a:latin typeface="Aptos"/>
              </a:defRPr>
            </a:pPr>
            <a:r>
              <a:rPr lang="en-GB" sz="2200">
                <a:solidFill>
                  <a:srgbClr val="62663B"/>
                </a:solidFill>
                <a:latin typeface="Aptos"/>
              </a:rPr>
              <a:t>Storytelling</a:t>
            </a:r>
          </a:p>
          <a:p>
            <a:pPr marL="342900" lvl="0" indent="-342900" algn="l" fontAlgn="t">
              <a:lnSpc>
                <a:spcPct val="108000"/>
              </a:lnSpc>
              <a:spcBef>
                <a:spcPts val="0"/>
              </a:spcBef>
              <a:spcAft>
                <a:spcPts val="1200"/>
              </a:spcAft>
              <a:buFont typeface="Arial" panose="020B0604020202020204" pitchFamily="34" charset="0"/>
              <a:buChar char="•"/>
              <a:defRPr sz="2200">
                <a:solidFill>
                  <a:srgbClr val="62663B"/>
                </a:solidFill>
                <a:latin typeface="Aptos"/>
              </a:defRPr>
            </a:pPr>
            <a:r>
              <a:rPr lang="en-GB" sz="2200">
                <a:solidFill>
                  <a:srgbClr val="62663B"/>
                </a:solidFill>
                <a:latin typeface="Aptos"/>
              </a:rPr>
              <a:t>Social support</a:t>
            </a:r>
          </a:p>
          <a:p>
            <a:pPr algn="l" fontAlgn="t">
              <a:lnSpc>
                <a:spcPct val="108000"/>
              </a:lnSpc>
              <a:spcBef>
                <a:spcPts val="0"/>
              </a:spcBef>
              <a:spcAft>
                <a:spcPts val="1200"/>
              </a:spcAft>
              <a:buNone/>
              <a:defRPr sz="2200">
                <a:solidFill>
                  <a:srgbClr val="62663B"/>
                </a:solidFill>
                <a:latin typeface="Aptos"/>
              </a:defRPr>
            </a:pPr>
            <a:r>
              <a:rPr lang="en-GB" sz="2200">
                <a:solidFill>
                  <a:srgbClr val="62663B"/>
                </a:solidFill>
                <a:latin typeface="Aptos"/>
              </a:rPr>
              <a:t>as important mechanisms through which grandparents influence grandchildren.</a:t>
            </a:r>
          </a:p>
        </p:txBody>
      </p:sp>
    </p:spTree>
    <p:extLst>
      <p:ext uri="{BB962C8B-B14F-4D97-AF65-F5344CB8AC3E}">
        <p14:creationId xmlns:p14="http://schemas.microsoft.com/office/powerpoint/2010/main" val="4472964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Matched deck style 4">
            <a:extLst>
              <a:ext uri="{FF2B5EF4-FFF2-40B4-BE49-F238E27FC236}">
                <a16:creationId xmlns:a16="http://schemas.microsoft.com/office/drawing/2014/main" id="{C752BFAA-6718-4459-36C4-3E44F3EDDFA0}"/>
              </a:ext>
            </a:extLst>
          </p:cNvPr>
          <p:cNvSpPr>
            <a:spLocks noGrp="1"/>
          </p:cNvSpPr>
          <p:nvPr/>
        </p:nvSpPr>
        <p:spPr>
          <a:xfrm>
            <a:off x="9620250" y="-1619250"/>
            <a:ext cx="4572000" cy="7239000"/>
          </a:xfrm>
          <a:prstGeom prst="ellipse">
            <a:avLst/>
          </a:prstGeom>
          <a:solidFill>
            <a:srgbClr val="D7D7B7"/>
          </a:solidFill>
          <a:ln w="0">
            <a:noFill/>
            <a:prstDash val="solid"/>
          </a:ln>
        </p:spPr>
        <p:txBody>
          <a:bodyPr/>
          <a:lstStyle/>
          <a:p>
            <a:endParaRPr lang="en-US"/>
          </a:p>
        </p:txBody>
      </p:sp>
      <p:sp>
        <p:nvSpPr>
          <p:cNvPr id="5" name="Matched deck style 5">
            <a:extLst>
              <a:ext uri="{FF2B5EF4-FFF2-40B4-BE49-F238E27FC236}">
                <a16:creationId xmlns:a16="http://schemas.microsoft.com/office/drawing/2014/main" id="{DC8FA820-9F79-53D5-4629-E97ECD522CF2}"/>
              </a:ext>
            </a:extLst>
          </p:cNvPr>
          <p:cNvSpPr>
            <a:spLocks noGrp="1"/>
          </p:cNvSpPr>
          <p:nvPr/>
        </p:nvSpPr>
        <p:spPr>
          <a:xfrm>
            <a:off x="10287000" y="-1047750"/>
            <a:ext cx="3905250" cy="6096000"/>
          </a:xfrm>
          <a:prstGeom prst="ellipse">
            <a:avLst/>
          </a:prstGeom>
          <a:solidFill>
            <a:srgbClr val="F5F1D8"/>
          </a:solidFill>
          <a:ln w="0">
            <a:noFill/>
            <a:prstDash val="solid"/>
          </a:ln>
        </p:spPr>
        <p:txBody>
          <a:bodyPr/>
          <a:lstStyle/>
          <a:p>
            <a:endParaRPr lang="en-US"/>
          </a:p>
        </p:txBody>
      </p:sp>
      <p:sp>
        <p:nvSpPr>
          <p:cNvPr id="6" name="Matched deck style 6">
            <a:extLst>
              <a:ext uri="{FF2B5EF4-FFF2-40B4-BE49-F238E27FC236}">
                <a16:creationId xmlns:a16="http://schemas.microsoft.com/office/drawing/2014/main" id="{09782130-EE9D-F259-5EC5-908C3F1F4C3F}"/>
              </a:ext>
            </a:extLst>
          </p:cNvPr>
          <p:cNvSpPr>
            <a:spLocks noGrp="1"/>
          </p:cNvSpPr>
          <p:nvPr/>
        </p:nvSpPr>
        <p:spPr>
          <a:xfrm>
            <a:off x="10763250" y="-190500"/>
            <a:ext cx="2667000" cy="4286250"/>
          </a:xfrm>
          <a:prstGeom prst="ellipse">
            <a:avLst/>
          </a:prstGeom>
          <a:solidFill>
            <a:srgbClr val="E6D1BF"/>
          </a:solidFill>
          <a:ln w="0">
            <a:noFill/>
            <a:prstDash val="solid"/>
          </a:ln>
        </p:spPr>
        <p:txBody>
          <a:bodyPr/>
          <a:lstStyle/>
          <a:p>
            <a:endParaRPr lang="en-US"/>
          </a:p>
        </p:txBody>
      </p:sp>
      <p:sp>
        <p:nvSpPr>
          <p:cNvPr id="3" name="TextBox 2">
            <a:extLst>
              <a:ext uri="{FF2B5EF4-FFF2-40B4-BE49-F238E27FC236}">
                <a16:creationId xmlns:a16="http://schemas.microsoft.com/office/drawing/2014/main" id="{A64C5297-54B1-A842-5C75-43E80E72BE9C}"/>
              </a:ext>
            </a:extLst>
          </p:cNvPr>
          <p:cNvSpPr txBox="1"/>
          <p:nvPr/>
        </p:nvSpPr>
        <p:spPr>
          <a:xfrm>
            <a:off x="685800" y="1947672"/>
            <a:ext cx="8458200" cy="3386568"/>
          </a:xfrm>
          <a:prstGeom prst="rect">
            <a:avLst/>
          </a:prstGeom>
          <a:noFill/>
        </p:spPr>
        <p:txBody>
          <a:bodyPr wrap="square" lIns="0" tIns="0" rIns="0" bIns="0">
            <a:spAutoFit/>
          </a:bodyPr>
          <a:lstStyle/>
          <a:p>
            <a:pPr algn="l" fontAlgn="t">
              <a:lnSpc>
                <a:spcPct val="108000"/>
              </a:lnSpc>
              <a:spcBef>
                <a:spcPts val="0"/>
              </a:spcBef>
              <a:spcAft>
                <a:spcPts val="1200"/>
              </a:spcAft>
              <a:buNone/>
              <a:defRPr sz="2200">
                <a:solidFill>
                  <a:srgbClr val="62663B"/>
                </a:solidFill>
                <a:latin typeface="Aptos"/>
              </a:defRPr>
            </a:pPr>
            <a:r>
              <a:rPr lang="en-GB" sz="2200" b="0" i="0">
                <a:solidFill>
                  <a:srgbClr val="62663B"/>
                </a:solidFill>
                <a:effectLst/>
                <a:latin typeface="Aptos"/>
              </a:rPr>
              <a:t>Research with </a:t>
            </a:r>
            <a:r>
              <a:rPr lang="en-GB" sz="2200" b="1" i="0">
                <a:solidFill>
                  <a:srgbClr val="62663B"/>
                </a:solidFill>
                <a:effectLst/>
                <a:latin typeface="Aptos"/>
              </a:rPr>
              <a:t>1,001 young people</a:t>
            </a:r>
            <a:r>
              <a:rPr lang="en-GB" sz="2200" b="0" i="0">
                <a:solidFill>
                  <a:srgbClr val="62663B"/>
                </a:solidFill>
                <a:effectLst/>
                <a:latin typeface="Aptos"/>
              </a:rPr>
              <a:t> by Youth for Christ found that </a:t>
            </a:r>
            <a:r>
              <a:rPr lang="en-GB" sz="2200" b="1" i="0">
                <a:solidFill>
                  <a:srgbClr val="62663B"/>
                </a:solidFill>
                <a:effectLst/>
                <a:latin typeface="Aptos"/>
              </a:rPr>
              <a:t>73%</a:t>
            </a:r>
            <a:r>
              <a:rPr lang="en-GB" sz="2200" b="0" i="0">
                <a:solidFill>
                  <a:srgbClr val="62663B"/>
                </a:solidFill>
                <a:effectLst/>
                <a:latin typeface="Aptos"/>
              </a:rPr>
              <a:t> identified family as an influence on their faith and beliefs, compared with:</a:t>
            </a:r>
          </a:p>
          <a:p>
            <a:pPr marL="342900" lvl="0" indent="-342900" algn="l" fontAlgn="t">
              <a:lnSpc>
                <a:spcPct val="108000"/>
              </a:lnSpc>
              <a:spcBef>
                <a:spcPts val="0"/>
              </a:spcBef>
              <a:spcAft>
                <a:spcPts val="1200"/>
              </a:spcAft>
              <a:buFont typeface="Arial" panose="020B0604020202020204" pitchFamily="34" charset="0"/>
              <a:buChar char="•"/>
              <a:defRPr sz="2200">
                <a:solidFill>
                  <a:srgbClr val="62663B"/>
                </a:solidFill>
                <a:latin typeface="Aptos"/>
              </a:defRPr>
            </a:pPr>
            <a:r>
              <a:rPr lang="en-GB" sz="2200" b="0" i="0">
                <a:solidFill>
                  <a:srgbClr val="62663B"/>
                </a:solidFill>
                <a:effectLst/>
                <a:latin typeface="Aptos"/>
              </a:rPr>
              <a:t>36% teachers and friends</a:t>
            </a:r>
          </a:p>
          <a:p>
            <a:pPr marL="342900" lvl="0" indent="-342900" algn="l" fontAlgn="t">
              <a:lnSpc>
                <a:spcPct val="108000"/>
              </a:lnSpc>
              <a:spcBef>
                <a:spcPts val="0"/>
              </a:spcBef>
              <a:spcAft>
                <a:spcPts val="1200"/>
              </a:spcAft>
              <a:buFont typeface="Arial" panose="020B0604020202020204" pitchFamily="34" charset="0"/>
              <a:buChar char="•"/>
              <a:defRPr sz="2200">
                <a:solidFill>
                  <a:srgbClr val="62663B"/>
                </a:solidFill>
                <a:latin typeface="Aptos"/>
              </a:defRPr>
            </a:pPr>
            <a:r>
              <a:rPr lang="en-GB" sz="2200" b="0" i="0">
                <a:solidFill>
                  <a:srgbClr val="62663B"/>
                </a:solidFill>
                <a:effectLst/>
                <a:latin typeface="Aptos"/>
              </a:rPr>
              <a:t>23% TV and media</a:t>
            </a:r>
          </a:p>
          <a:p>
            <a:pPr algn="l" fontAlgn="t">
              <a:lnSpc>
                <a:spcPct val="108000"/>
              </a:lnSpc>
              <a:spcBef>
                <a:spcPts val="0"/>
              </a:spcBef>
              <a:spcAft>
                <a:spcPts val="1200"/>
              </a:spcAft>
              <a:buNone/>
              <a:defRPr sz="2200">
                <a:solidFill>
                  <a:srgbClr val="62663B"/>
                </a:solidFill>
                <a:latin typeface="Aptos"/>
              </a:defRPr>
            </a:pPr>
            <a:r>
              <a:rPr lang="en-GB" sz="2200" b="0" i="0">
                <a:solidFill>
                  <a:srgbClr val="62663B"/>
                </a:solidFill>
                <a:effectLst/>
                <a:latin typeface="Aptos"/>
              </a:rPr>
              <a:t>While the study did not isolate grandparents, it demonstrates the importance of familial influence, within which grandparents form a significant part.</a:t>
            </a:r>
            <a:endParaRPr lang="en-GB" sz="1800" b="0" i="0">
              <a:effectLst/>
              <a:latin typeface="Segoe UI" panose="020B0502040204020203" pitchFamily="34" charset="0"/>
            </a:endParaRPr>
          </a:p>
        </p:txBody>
      </p:sp>
      <p:sp>
        <p:nvSpPr>
          <p:cNvPr id="7" name="Matched deck style 7">
            <a:extLst>
              <a:ext uri="{FF2B5EF4-FFF2-40B4-BE49-F238E27FC236}">
                <a16:creationId xmlns:a16="http://schemas.microsoft.com/office/drawing/2014/main" id="{379B5F97-812D-F318-8454-4465F9FA6BE3}"/>
              </a:ext>
            </a:extLst>
          </p:cNvPr>
          <p:cNvSpPr>
            <a:spLocks noGrp="1"/>
          </p:cNvSpPr>
          <p:nvPr/>
        </p:nvSpPr>
        <p:spPr>
          <a:xfrm>
            <a:off x="685800" y="1600200"/>
            <a:ext cx="666750" cy="0"/>
          </a:xfrm>
          <a:prstGeom prst="line">
            <a:avLst/>
          </a:prstGeom>
          <a:noFill/>
          <a:ln w="38100">
            <a:solidFill>
              <a:srgbClr val="B89A16"/>
            </a:solidFill>
            <a:prstDash val="solid"/>
          </a:ln>
        </p:spPr>
        <p:txBody>
          <a:bodyPr/>
          <a:lstStyle/>
          <a:p>
            <a:endParaRPr lang="en-US"/>
          </a:p>
        </p:txBody>
      </p:sp>
      <p:sp>
        <p:nvSpPr>
          <p:cNvPr id="8" name="Matched deck style 8">
            <a:extLst>
              <a:ext uri="{FF2B5EF4-FFF2-40B4-BE49-F238E27FC236}">
                <a16:creationId xmlns:a16="http://schemas.microsoft.com/office/drawing/2014/main" id="{9B473388-5773-A1EA-0F7C-A4CEB9042FB1}"/>
              </a:ext>
            </a:extLst>
          </p:cNvPr>
          <p:cNvSpPr>
            <a:spLocks noGrp="1"/>
          </p:cNvSpPr>
          <p:nvPr/>
        </p:nvSpPr>
        <p:spPr>
          <a:xfrm>
            <a:off x="685800" y="6438900"/>
            <a:ext cx="10820400" cy="0"/>
          </a:xfrm>
          <a:prstGeom prst="line">
            <a:avLst/>
          </a:prstGeom>
          <a:noFill/>
          <a:ln w="9525">
            <a:solidFill>
              <a:srgbClr val="D7D7B7"/>
            </a:solidFill>
            <a:prstDash val="solid"/>
          </a:ln>
        </p:spPr>
        <p:txBody>
          <a:bodyPr/>
          <a:lstStyle/>
          <a:p>
            <a:endParaRPr lang="en-US"/>
          </a:p>
        </p:txBody>
      </p:sp>
      <p:sp>
        <p:nvSpPr>
          <p:cNvPr id="9" name="Matched deck style 9">
            <a:extLst>
              <a:ext uri="{FF2B5EF4-FFF2-40B4-BE49-F238E27FC236}">
                <a16:creationId xmlns:a16="http://schemas.microsoft.com/office/drawing/2014/main" id="{A180F70A-68D8-1384-9E41-279C92E4D19F}"/>
              </a:ext>
            </a:extLst>
          </p:cNvPr>
          <p:cNvSpPr>
            <a:spLocks noGrp="1"/>
          </p:cNvSpPr>
          <p:nvPr/>
        </p:nvSpPr>
        <p:spPr>
          <a:xfrm>
            <a:off x="685800" y="6534150"/>
            <a:ext cx="5334000" cy="171450"/>
          </a:xfrm>
          <a:prstGeom prst="rect">
            <a:avLst/>
          </a:prstGeom>
          <a:noFill/>
          <a:ln w="0">
            <a:noFill/>
            <a:prstDash val="solid"/>
          </a:ln>
        </p:spPr>
        <p:txBody>
          <a:bodyPr wrap="square" lIns="0" tIns="0" rIns="0" bIns="0" anchor="t">
            <a:normAutofit/>
          </a:bodyPr>
          <a:lstStyle/>
          <a:p>
            <a:pPr algn="l">
              <a:defRPr sz="900" b="1" i="0">
                <a:solidFill>
                  <a:srgbClr val="747653"/>
                </a:solidFill>
                <a:latin typeface="Aptos"/>
                <a:ea typeface="Aptos"/>
                <a:cs typeface="Aptos"/>
              </a:defRPr>
            </a:pPr>
            <a:r>
              <a:rPr sz="900" b="1" i="0">
                <a:solidFill>
                  <a:srgbClr val="747653"/>
                </a:solidFill>
                <a:latin typeface="Aptos"/>
                <a:ea typeface="Aptos"/>
                <a:cs typeface="Aptos"/>
              </a:rPr>
              <a:t>THE NATIONAL CHRISTIAN GRANDPARENTS CONFERENCE</a:t>
            </a:r>
          </a:p>
        </p:txBody>
      </p:sp>
      <p:sp>
        <p:nvSpPr>
          <p:cNvPr id="10" name="Matched deck style 10">
            <a:extLst>
              <a:ext uri="{FF2B5EF4-FFF2-40B4-BE49-F238E27FC236}">
                <a16:creationId xmlns:a16="http://schemas.microsoft.com/office/drawing/2014/main" id="{3C034C0D-BA3A-D9AB-925A-5847EA28D06C}"/>
              </a:ext>
            </a:extLst>
          </p:cNvPr>
          <p:cNvSpPr>
            <a:spLocks noGrp="1"/>
          </p:cNvSpPr>
          <p:nvPr/>
        </p:nvSpPr>
        <p:spPr>
          <a:xfrm>
            <a:off x="685800" y="822960"/>
            <a:ext cx="8869680" cy="667512"/>
          </a:xfrm>
          <a:prstGeom prst="rect">
            <a:avLst/>
          </a:prstGeom>
          <a:noFill/>
          <a:ln w="0">
            <a:noFill/>
            <a:prstDash val="solid"/>
          </a:ln>
        </p:spPr>
        <p:txBody>
          <a:bodyPr wrap="square" lIns="0" tIns="0" rIns="0" bIns="0" anchor="t">
            <a:normAutofit/>
          </a:bodyPr>
          <a:lstStyle/>
          <a:p>
            <a:pPr algn="l">
              <a:defRPr sz="3750" b="1" i="0">
                <a:solidFill>
                  <a:srgbClr val="4A4F2A"/>
                </a:solidFill>
                <a:latin typeface="Aptos Display"/>
                <a:ea typeface="Aptos Display"/>
                <a:cs typeface="Aptos Display"/>
              </a:defRPr>
            </a:pPr>
            <a:r>
              <a:rPr lang="en-GB" sz="3750" b="1" i="0">
                <a:solidFill>
                  <a:srgbClr val="50552B"/>
                </a:solidFill>
                <a:latin typeface="Aptos Display"/>
                <a:ea typeface="Aptos Display"/>
                <a:cs typeface="Aptos Display"/>
              </a:rPr>
              <a:t>Family is the biggest faith influence</a:t>
            </a:r>
            <a:endParaRPr sz="3750" b="1" i="0">
              <a:solidFill>
                <a:srgbClr val="4A4F2A"/>
              </a:solidFill>
              <a:latin typeface="Aptos Display"/>
              <a:ea typeface="Aptos Display"/>
              <a:cs typeface="Aptos Display"/>
            </a:endParaRPr>
          </a:p>
        </p:txBody>
      </p:sp>
    </p:spTree>
    <p:extLst>
      <p:ext uri="{BB962C8B-B14F-4D97-AF65-F5344CB8AC3E}">
        <p14:creationId xmlns:p14="http://schemas.microsoft.com/office/powerpoint/2010/main" val="1082184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Matched deck style 6">
            <a:extLst>
              <a:ext uri="{FF2B5EF4-FFF2-40B4-BE49-F238E27FC236}">
                <a16:creationId xmlns:a16="http://schemas.microsoft.com/office/drawing/2014/main" id="{C752BFAA-6718-4459-36C4-3E44F3EDDFA0}"/>
              </a:ext>
            </a:extLst>
          </p:cNvPr>
          <p:cNvSpPr>
            <a:spLocks noGrp="1"/>
          </p:cNvSpPr>
          <p:nvPr/>
        </p:nvSpPr>
        <p:spPr>
          <a:xfrm>
            <a:off x="9620250" y="-1619250"/>
            <a:ext cx="4572000" cy="7239000"/>
          </a:xfrm>
          <a:prstGeom prst="ellipse">
            <a:avLst/>
          </a:prstGeom>
          <a:solidFill>
            <a:srgbClr val="D7D7B7"/>
          </a:solidFill>
          <a:ln w="0">
            <a:noFill/>
            <a:prstDash val="solid"/>
          </a:ln>
        </p:spPr>
        <p:txBody>
          <a:bodyPr/>
          <a:lstStyle/>
          <a:p>
            <a:endParaRPr lang="en-US"/>
          </a:p>
        </p:txBody>
      </p:sp>
      <p:sp>
        <p:nvSpPr>
          <p:cNvPr id="7" name="Matched deck style 7">
            <a:extLst>
              <a:ext uri="{FF2B5EF4-FFF2-40B4-BE49-F238E27FC236}">
                <a16:creationId xmlns:a16="http://schemas.microsoft.com/office/drawing/2014/main" id="{DC8FA820-9F79-53D5-4629-E97ECD522CF2}"/>
              </a:ext>
            </a:extLst>
          </p:cNvPr>
          <p:cNvSpPr>
            <a:spLocks noGrp="1"/>
          </p:cNvSpPr>
          <p:nvPr/>
        </p:nvSpPr>
        <p:spPr>
          <a:xfrm>
            <a:off x="10287000" y="-1047750"/>
            <a:ext cx="3905250" cy="6096000"/>
          </a:xfrm>
          <a:prstGeom prst="ellipse">
            <a:avLst/>
          </a:prstGeom>
          <a:solidFill>
            <a:srgbClr val="F5F1D8"/>
          </a:solidFill>
          <a:ln w="0">
            <a:noFill/>
            <a:prstDash val="solid"/>
          </a:ln>
        </p:spPr>
        <p:txBody>
          <a:bodyPr/>
          <a:lstStyle/>
          <a:p>
            <a:endParaRPr lang="en-US"/>
          </a:p>
        </p:txBody>
      </p:sp>
      <p:sp>
        <p:nvSpPr>
          <p:cNvPr id="8" name="Matched deck style 8">
            <a:extLst>
              <a:ext uri="{FF2B5EF4-FFF2-40B4-BE49-F238E27FC236}">
                <a16:creationId xmlns:a16="http://schemas.microsoft.com/office/drawing/2014/main" id="{09782130-EE9D-F259-5EC5-908C3F1F4C3F}"/>
              </a:ext>
            </a:extLst>
          </p:cNvPr>
          <p:cNvSpPr>
            <a:spLocks noGrp="1"/>
          </p:cNvSpPr>
          <p:nvPr/>
        </p:nvSpPr>
        <p:spPr>
          <a:xfrm>
            <a:off x="10763250" y="-190500"/>
            <a:ext cx="2667000" cy="4286250"/>
          </a:xfrm>
          <a:prstGeom prst="ellipse">
            <a:avLst/>
          </a:prstGeom>
          <a:solidFill>
            <a:srgbClr val="E6D1BF"/>
          </a:solidFill>
          <a:ln w="0">
            <a:noFill/>
            <a:prstDash val="solid"/>
          </a:ln>
        </p:spPr>
        <p:txBody>
          <a:bodyPr/>
          <a:lstStyle/>
          <a:p>
            <a:endParaRPr lang="en-US"/>
          </a:p>
        </p:txBody>
      </p:sp>
      <p:sp>
        <p:nvSpPr>
          <p:cNvPr id="5" name="TextBox 4">
            <a:extLst>
              <a:ext uri="{FF2B5EF4-FFF2-40B4-BE49-F238E27FC236}">
                <a16:creationId xmlns:a16="http://schemas.microsoft.com/office/drawing/2014/main" id="{C9E630FE-784B-CD4A-906B-85C3C1360004}"/>
              </a:ext>
            </a:extLst>
          </p:cNvPr>
          <p:cNvSpPr txBox="1"/>
          <p:nvPr/>
        </p:nvSpPr>
        <p:spPr>
          <a:xfrm>
            <a:off x="685800" y="1947672"/>
            <a:ext cx="8458200" cy="4374274"/>
          </a:xfrm>
          <a:prstGeom prst="rect">
            <a:avLst/>
          </a:prstGeom>
          <a:noFill/>
        </p:spPr>
        <p:txBody>
          <a:bodyPr wrap="square" lIns="0" tIns="0" rIns="0" bIns="0">
            <a:spAutoFit/>
          </a:bodyPr>
          <a:lstStyle/>
          <a:p>
            <a:pPr algn="l" fontAlgn="t">
              <a:lnSpc>
                <a:spcPct val="108000"/>
              </a:lnSpc>
              <a:spcBef>
                <a:spcPts val="0"/>
              </a:spcBef>
              <a:spcAft>
                <a:spcPts val="800"/>
              </a:spcAft>
              <a:buNone/>
              <a:defRPr sz="2200">
                <a:solidFill>
                  <a:srgbClr val="62663B"/>
                </a:solidFill>
                <a:latin typeface="Aptos"/>
              </a:defRPr>
            </a:pPr>
            <a:r>
              <a:rPr lang="en-GB" sz="2200" b="0" i="0">
                <a:solidFill>
                  <a:srgbClr val="62663B"/>
                </a:solidFill>
                <a:effectLst/>
                <a:latin typeface="Aptos"/>
              </a:rPr>
              <a:t>Research suggests grandparents occupy a distinctive position because they often provide:</a:t>
            </a:r>
          </a:p>
          <a:p>
            <a:pPr marL="342900" lvl="0" indent="-342900" algn="l" fontAlgn="t">
              <a:lnSpc>
                <a:spcPct val="108000"/>
              </a:lnSpc>
              <a:spcBef>
                <a:spcPts val="0"/>
              </a:spcBef>
              <a:spcAft>
                <a:spcPts val="800"/>
              </a:spcAft>
              <a:buFont typeface="Arial" panose="020B0604020202020204" pitchFamily="34" charset="0"/>
              <a:buChar char="•"/>
              <a:defRPr sz="2200">
                <a:solidFill>
                  <a:srgbClr val="62663B"/>
                </a:solidFill>
                <a:latin typeface="Aptos"/>
              </a:defRPr>
            </a:pPr>
            <a:r>
              <a:rPr lang="en-GB" sz="2200" b="0" i="0">
                <a:solidFill>
                  <a:srgbClr val="62663B"/>
                </a:solidFill>
                <a:effectLst/>
                <a:latin typeface="Aptos"/>
              </a:rPr>
              <a:t>High warmth with less day-to-day discipline</a:t>
            </a:r>
          </a:p>
          <a:p>
            <a:pPr marL="342900" lvl="0" indent="-342900" algn="l" fontAlgn="t">
              <a:lnSpc>
                <a:spcPct val="108000"/>
              </a:lnSpc>
              <a:spcBef>
                <a:spcPts val="0"/>
              </a:spcBef>
              <a:spcAft>
                <a:spcPts val="800"/>
              </a:spcAft>
              <a:buFont typeface="Arial" panose="020B0604020202020204" pitchFamily="34" charset="0"/>
              <a:buChar char="•"/>
              <a:defRPr sz="2200">
                <a:solidFill>
                  <a:srgbClr val="62663B"/>
                </a:solidFill>
                <a:latin typeface="Aptos"/>
              </a:defRPr>
            </a:pPr>
            <a:r>
              <a:rPr lang="en-GB" sz="2200" b="0" i="0">
                <a:solidFill>
                  <a:srgbClr val="62663B"/>
                </a:solidFill>
                <a:effectLst/>
                <a:latin typeface="Aptos"/>
              </a:rPr>
              <a:t>Long-term stability</a:t>
            </a:r>
          </a:p>
          <a:p>
            <a:pPr marL="342900" lvl="0" indent="-342900" algn="l" fontAlgn="t">
              <a:lnSpc>
                <a:spcPct val="108000"/>
              </a:lnSpc>
              <a:spcBef>
                <a:spcPts val="0"/>
              </a:spcBef>
              <a:spcAft>
                <a:spcPts val="800"/>
              </a:spcAft>
              <a:buFont typeface="Arial" panose="020B0604020202020204" pitchFamily="34" charset="0"/>
              <a:buChar char="•"/>
              <a:defRPr sz="2200">
                <a:solidFill>
                  <a:srgbClr val="62663B"/>
                </a:solidFill>
                <a:latin typeface="Aptos"/>
              </a:defRPr>
            </a:pPr>
            <a:r>
              <a:rPr lang="en-GB" sz="2200" b="0" i="0">
                <a:solidFill>
                  <a:srgbClr val="62663B"/>
                </a:solidFill>
                <a:effectLst/>
                <a:latin typeface="Aptos"/>
              </a:rPr>
              <a:t>Emotional support</a:t>
            </a:r>
          </a:p>
          <a:p>
            <a:pPr marL="342900" lvl="0" indent="-342900" algn="l" fontAlgn="t">
              <a:lnSpc>
                <a:spcPct val="108000"/>
              </a:lnSpc>
              <a:spcBef>
                <a:spcPts val="0"/>
              </a:spcBef>
              <a:spcAft>
                <a:spcPts val="800"/>
              </a:spcAft>
              <a:buFont typeface="Arial" panose="020B0604020202020204" pitchFamily="34" charset="0"/>
              <a:buChar char="•"/>
              <a:defRPr sz="2200">
                <a:solidFill>
                  <a:srgbClr val="62663B"/>
                </a:solidFill>
                <a:latin typeface="Aptos"/>
              </a:defRPr>
            </a:pPr>
            <a:r>
              <a:rPr lang="en-GB" sz="2200" b="0" i="0">
                <a:solidFill>
                  <a:srgbClr val="62663B"/>
                </a:solidFill>
                <a:effectLst/>
                <a:latin typeface="Aptos"/>
              </a:rPr>
              <a:t>Family stories and identity</a:t>
            </a:r>
          </a:p>
          <a:p>
            <a:pPr marL="342900" lvl="0" indent="-342900" algn="l" fontAlgn="t">
              <a:lnSpc>
                <a:spcPct val="108000"/>
              </a:lnSpc>
              <a:spcBef>
                <a:spcPts val="0"/>
              </a:spcBef>
              <a:spcAft>
                <a:spcPts val="800"/>
              </a:spcAft>
              <a:buFont typeface="Arial" panose="020B0604020202020204" pitchFamily="34" charset="0"/>
              <a:buChar char="•"/>
              <a:defRPr sz="2200">
                <a:solidFill>
                  <a:srgbClr val="62663B"/>
                </a:solidFill>
                <a:latin typeface="Aptos"/>
              </a:defRPr>
            </a:pPr>
            <a:r>
              <a:rPr lang="en-GB" sz="2200" b="0" i="0">
                <a:solidFill>
                  <a:srgbClr val="62663B"/>
                </a:solidFill>
                <a:effectLst/>
                <a:latin typeface="Aptos"/>
              </a:rPr>
              <a:t>Wisdom from lived experience</a:t>
            </a:r>
          </a:p>
          <a:p>
            <a:pPr marL="342900" lvl="0" indent="-342900" algn="l" fontAlgn="t">
              <a:lnSpc>
                <a:spcPct val="108000"/>
              </a:lnSpc>
              <a:spcBef>
                <a:spcPts val="0"/>
              </a:spcBef>
              <a:spcAft>
                <a:spcPts val="800"/>
              </a:spcAft>
              <a:buFont typeface="Arial" panose="020B0604020202020204" pitchFamily="34" charset="0"/>
              <a:buChar char="•"/>
              <a:defRPr sz="2200">
                <a:solidFill>
                  <a:srgbClr val="62663B"/>
                </a:solidFill>
                <a:latin typeface="Aptos"/>
              </a:defRPr>
            </a:pPr>
            <a:r>
              <a:rPr lang="en-GB" sz="2200" b="0" i="0">
                <a:solidFill>
                  <a:srgbClr val="62663B"/>
                </a:solidFill>
                <a:effectLst/>
                <a:latin typeface="Aptos"/>
              </a:rPr>
              <a:t>Availability during family crises</a:t>
            </a:r>
          </a:p>
          <a:p>
            <a:pPr algn="l" fontAlgn="t">
              <a:lnSpc>
                <a:spcPct val="108000"/>
              </a:lnSpc>
              <a:spcBef>
                <a:spcPts val="0"/>
              </a:spcBef>
              <a:spcAft>
                <a:spcPts val="800"/>
              </a:spcAft>
              <a:buNone/>
              <a:defRPr sz="2200">
                <a:solidFill>
                  <a:srgbClr val="62663B"/>
                </a:solidFill>
                <a:latin typeface="Aptos"/>
              </a:defRPr>
            </a:pPr>
            <a:r>
              <a:rPr lang="en-GB" sz="2200" b="0" i="0">
                <a:solidFill>
                  <a:srgbClr val="62663B"/>
                </a:solidFill>
                <a:effectLst/>
                <a:latin typeface="Aptos"/>
              </a:rPr>
              <a:t>Grandparent-grandchild relationships are frequently described as uniquely close and mutually satisfying</a:t>
            </a:r>
            <a:endParaRPr lang="en-GB" sz="1800" b="0" i="0">
              <a:effectLst/>
              <a:latin typeface="Segoe UI" panose="020B0502040204020203" pitchFamily="34" charset="0"/>
            </a:endParaRPr>
          </a:p>
        </p:txBody>
      </p:sp>
      <p:sp>
        <p:nvSpPr>
          <p:cNvPr id="9" name="Matched deck style 9">
            <a:extLst>
              <a:ext uri="{FF2B5EF4-FFF2-40B4-BE49-F238E27FC236}">
                <a16:creationId xmlns:a16="http://schemas.microsoft.com/office/drawing/2014/main" id="{379B5F97-812D-F318-8454-4465F9FA6BE3}"/>
              </a:ext>
            </a:extLst>
          </p:cNvPr>
          <p:cNvSpPr>
            <a:spLocks noGrp="1"/>
          </p:cNvSpPr>
          <p:nvPr/>
        </p:nvSpPr>
        <p:spPr>
          <a:xfrm>
            <a:off x="685800" y="1600200"/>
            <a:ext cx="666750" cy="0"/>
          </a:xfrm>
          <a:prstGeom prst="line">
            <a:avLst/>
          </a:prstGeom>
          <a:noFill/>
          <a:ln w="38100">
            <a:solidFill>
              <a:srgbClr val="B89A16"/>
            </a:solidFill>
            <a:prstDash val="solid"/>
          </a:ln>
        </p:spPr>
        <p:txBody>
          <a:bodyPr/>
          <a:lstStyle/>
          <a:p>
            <a:endParaRPr lang="en-US"/>
          </a:p>
        </p:txBody>
      </p:sp>
      <p:sp>
        <p:nvSpPr>
          <p:cNvPr id="10" name="Matched deck style 10">
            <a:extLst>
              <a:ext uri="{FF2B5EF4-FFF2-40B4-BE49-F238E27FC236}">
                <a16:creationId xmlns:a16="http://schemas.microsoft.com/office/drawing/2014/main" id="{9B473388-5773-A1EA-0F7C-A4CEB9042FB1}"/>
              </a:ext>
            </a:extLst>
          </p:cNvPr>
          <p:cNvSpPr>
            <a:spLocks noGrp="1"/>
          </p:cNvSpPr>
          <p:nvPr/>
        </p:nvSpPr>
        <p:spPr>
          <a:xfrm>
            <a:off x="685800" y="6438900"/>
            <a:ext cx="10820400" cy="0"/>
          </a:xfrm>
          <a:prstGeom prst="line">
            <a:avLst/>
          </a:prstGeom>
          <a:noFill/>
          <a:ln w="9525">
            <a:solidFill>
              <a:srgbClr val="D7D7B7"/>
            </a:solidFill>
            <a:prstDash val="solid"/>
          </a:ln>
        </p:spPr>
        <p:txBody>
          <a:bodyPr/>
          <a:lstStyle/>
          <a:p>
            <a:endParaRPr lang="en-US"/>
          </a:p>
        </p:txBody>
      </p:sp>
      <p:sp>
        <p:nvSpPr>
          <p:cNvPr id="11" name="Matched deck style 11">
            <a:extLst>
              <a:ext uri="{FF2B5EF4-FFF2-40B4-BE49-F238E27FC236}">
                <a16:creationId xmlns:a16="http://schemas.microsoft.com/office/drawing/2014/main" id="{A180F70A-68D8-1384-9E41-279C92E4D19F}"/>
              </a:ext>
            </a:extLst>
          </p:cNvPr>
          <p:cNvSpPr>
            <a:spLocks noGrp="1"/>
          </p:cNvSpPr>
          <p:nvPr/>
        </p:nvSpPr>
        <p:spPr>
          <a:xfrm>
            <a:off x="685800" y="6534150"/>
            <a:ext cx="5334000" cy="171450"/>
          </a:xfrm>
          <a:prstGeom prst="rect">
            <a:avLst/>
          </a:prstGeom>
          <a:noFill/>
          <a:ln w="0">
            <a:noFill/>
            <a:prstDash val="solid"/>
          </a:ln>
        </p:spPr>
        <p:txBody>
          <a:bodyPr wrap="square" lIns="0" tIns="0" rIns="0" bIns="0" anchor="t">
            <a:normAutofit/>
          </a:bodyPr>
          <a:lstStyle/>
          <a:p>
            <a:pPr algn="l">
              <a:defRPr sz="900" b="1" i="0">
                <a:solidFill>
                  <a:srgbClr val="747653"/>
                </a:solidFill>
                <a:latin typeface="Aptos"/>
                <a:ea typeface="Aptos"/>
                <a:cs typeface="Aptos"/>
              </a:defRPr>
            </a:pPr>
            <a:r>
              <a:rPr sz="900" b="1" i="0">
                <a:solidFill>
                  <a:srgbClr val="747653"/>
                </a:solidFill>
                <a:latin typeface="Aptos"/>
                <a:ea typeface="Aptos"/>
                <a:cs typeface="Aptos"/>
              </a:rPr>
              <a:t>THE NATIONAL CHRISTIAN GRANDPARENTS CONFERENCE</a:t>
            </a:r>
          </a:p>
        </p:txBody>
      </p:sp>
      <p:sp>
        <p:nvSpPr>
          <p:cNvPr id="12" name="Matched deck style 12">
            <a:extLst>
              <a:ext uri="{FF2B5EF4-FFF2-40B4-BE49-F238E27FC236}">
                <a16:creationId xmlns:a16="http://schemas.microsoft.com/office/drawing/2014/main" id="{3C034C0D-BA3A-D9AB-925A-5847EA28D06C}"/>
              </a:ext>
            </a:extLst>
          </p:cNvPr>
          <p:cNvSpPr>
            <a:spLocks noGrp="1"/>
          </p:cNvSpPr>
          <p:nvPr/>
        </p:nvSpPr>
        <p:spPr>
          <a:xfrm>
            <a:off x="685800" y="822960"/>
            <a:ext cx="8869680" cy="667512"/>
          </a:xfrm>
          <a:prstGeom prst="rect">
            <a:avLst/>
          </a:prstGeom>
          <a:noFill/>
          <a:ln w="0">
            <a:noFill/>
            <a:prstDash val="solid"/>
          </a:ln>
        </p:spPr>
        <p:txBody>
          <a:bodyPr wrap="square" lIns="0" tIns="0" rIns="0" bIns="0" anchor="t">
            <a:normAutofit/>
          </a:bodyPr>
          <a:lstStyle/>
          <a:p>
            <a:pPr algn="l">
              <a:defRPr sz="3750" b="1" i="0">
                <a:solidFill>
                  <a:srgbClr val="4A4F2A"/>
                </a:solidFill>
                <a:latin typeface="Aptos Display"/>
                <a:ea typeface="Aptos Display"/>
                <a:cs typeface="Aptos Display"/>
              </a:defRPr>
            </a:pPr>
            <a:r>
              <a:rPr lang="en-GB" sz="3750" b="1" i="0">
                <a:solidFill>
                  <a:srgbClr val="50552B"/>
                </a:solidFill>
                <a:latin typeface="Aptos Display"/>
                <a:ea typeface="Aptos Display"/>
                <a:cs typeface="Aptos Display"/>
              </a:rPr>
              <a:t>Why grandparents matter</a:t>
            </a:r>
            <a:endParaRPr sz="3750" b="1" i="0">
              <a:solidFill>
                <a:srgbClr val="4A4F2A"/>
              </a:solidFill>
              <a:latin typeface="Aptos Display"/>
              <a:ea typeface="Aptos Display"/>
              <a:cs typeface="Aptos Display"/>
            </a:endParaRPr>
          </a:p>
        </p:txBody>
      </p:sp>
    </p:spTree>
    <p:extLst>
      <p:ext uri="{BB962C8B-B14F-4D97-AF65-F5344CB8AC3E}">
        <p14:creationId xmlns:p14="http://schemas.microsoft.com/office/powerpoint/2010/main" val="10042808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1EECD-594E-6A26-57CE-471BA3CBB021}"/>
            </a:ext>
          </a:extLst>
        </p:cNvPr>
        <p:cNvGrpSpPr/>
        <p:nvPr/>
      </p:nvGrpSpPr>
      <p:grpSpPr>
        <a:xfrm>
          <a:off x="0" y="0"/>
          <a:ext cx="0" cy="0"/>
          <a:chOff x="0" y="0"/>
          <a:chExt cx="0" cy="0"/>
        </a:xfrm>
      </p:grpSpPr>
      <p:sp>
        <p:nvSpPr>
          <p:cNvPr id="22" name="Oval 21">
            <a:extLst>
              <a:ext uri="{FF2B5EF4-FFF2-40B4-BE49-F238E27FC236}">
                <a16:creationId xmlns:a16="http://schemas.microsoft.com/office/drawing/2014/main" id="{7DFBADC4-B49C-C011-BE1A-FD18A63222E0}"/>
              </a:ext>
            </a:extLst>
          </p:cNvPr>
          <p:cNvSpPr>
            <a:spLocks noGrp="1"/>
          </p:cNvSpPr>
          <p:nvPr/>
        </p:nvSpPr>
        <p:spPr>
          <a:xfrm>
            <a:off x="9620250" y="-1619250"/>
            <a:ext cx="4572000" cy="7239000"/>
          </a:xfrm>
          <a:prstGeom prst="ellipse">
            <a:avLst/>
          </a:prstGeom>
          <a:solidFill>
            <a:srgbClr val="D7D7B7"/>
          </a:solidFill>
          <a:ln w="0">
            <a:noFill/>
            <a:prstDash val="solid"/>
          </a:ln>
        </p:spPr>
        <p:txBody>
          <a:bodyPr/>
          <a:lstStyle/>
          <a:p>
            <a:endParaRPr lang="en-US"/>
          </a:p>
        </p:txBody>
      </p:sp>
      <p:sp>
        <p:nvSpPr>
          <p:cNvPr id="2" name="Oval 1">
            <a:extLst>
              <a:ext uri="{FF2B5EF4-FFF2-40B4-BE49-F238E27FC236}">
                <a16:creationId xmlns:a16="http://schemas.microsoft.com/office/drawing/2014/main" id="{6225F644-9ABA-A8B5-DB8F-EE8538CF94FD}"/>
              </a:ext>
            </a:extLst>
          </p:cNvPr>
          <p:cNvSpPr>
            <a:spLocks noGrp="1"/>
          </p:cNvSpPr>
          <p:nvPr/>
        </p:nvSpPr>
        <p:spPr>
          <a:xfrm>
            <a:off x="10287000" y="-1047750"/>
            <a:ext cx="3905250" cy="6096000"/>
          </a:xfrm>
          <a:prstGeom prst="ellipse">
            <a:avLst/>
          </a:prstGeom>
          <a:solidFill>
            <a:srgbClr val="F5F1D8"/>
          </a:solidFill>
          <a:ln w="0">
            <a:noFill/>
            <a:prstDash val="solid"/>
          </a:ln>
        </p:spPr>
        <p:txBody>
          <a:bodyPr/>
          <a:lstStyle/>
          <a:p>
            <a:endParaRPr lang="en-US"/>
          </a:p>
        </p:txBody>
      </p:sp>
      <p:sp>
        <p:nvSpPr>
          <p:cNvPr id="3" name="Oval 2">
            <a:extLst>
              <a:ext uri="{FF2B5EF4-FFF2-40B4-BE49-F238E27FC236}">
                <a16:creationId xmlns:a16="http://schemas.microsoft.com/office/drawing/2014/main" id="{763E3C6D-2242-A03F-F56D-1B4858215B8A}"/>
              </a:ext>
            </a:extLst>
          </p:cNvPr>
          <p:cNvSpPr>
            <a:spLocks noGrp="1"/>
          </p:cNvSpPr>
          <p:nvPr/>
        </p:nvSpPr>
        <p:spPr>
          <a:xfrm>
            <a:off x="10763250" y="-190500"/>
            <a:ext cx="2667000" cy="4286250"/>
          </a:xfrm>
          <a:prstGeom prst="ellipse">
            <a:avLst/>
          </a:prstGeom>
          <a:solidFill>
            <a:srgbClr val="E6D1BF"/>
          </a:solidFill>
          <a:ln w="0">
            <a:noFill/>
            <a:prstDash val="solid"/>
          </a:ln>
        </p:spPr>
        <p:txBody>
          <a:bodyPr/>
          <a:lstStyle/>
          <a:p>
            <a:endParaRPr lang="en-US"/>
          </a:p>
        </p:txBody>
      </p:sp>
      <p:sp>
        <p:nvSpPr>
          <p:cNvPr id="4" name="Rectangle 3">
            <a:extLst>
              <a:ext uri="{FF2B5EF4-FFF2-40B4-BE49-F238E27FC236}">
                <a16:creationId xmlns:a16="http://schemas.microsoft.com/office/drawing/2014/main" id="{31EC0C99-510E-1C3A-2E5D-18E5FD440330}"/>
              </a:ext>
            </a:extLst>
          </p:cNvPr>
          <p:cNvSpPr>
            <a:spLocks noGrp="1"/>
          </p:cNvSpPr>
          <p:nvPr/>
        </p:nvSpPr>
        <p:spPr>
          <a:xfrm>
            <a:off x="685800" y="457200"/>
            <a:ext cx="6667500" cy="247650"/>
          </a:xfrm>
          <a:prstGeom prst="rect">
            <a:avLst/>
          </a:prstGeom>
          <a:noFill/>
          <a:ln w="0">
            <a:noFill/>
            <a:prstDash val="solid"/>
          </a:ln>
        </p:spPr>
        <p:txBody>
          <a:bodyPr wrap="square" lIns="0" tIns="0" rIns="0" bIns="0" anchor="t">
            <a:normAutofit/>
          </a:bodyPr>
          <a:lstStyle/>
          <a:p>
            <a:pPr algn="l">
              <a:defRPr sz="1350" b="1" i="0">
                <a:solidFill>
                  <a:srgbClr val="B89A16"/>
                </a:solidFill>
                <a:latin typeface="Aptos"/>
                <a:ea typeface="Aptos"/>
                <a:cs typeface="Aptos"/>
              </a:defRPr>
            </a:pPr>
            <a:endParaRPr sz="1350" b="1" i="0" dirty="0">
              <a:solidFill>
                <a:srgbClr val="B89A16"/>
              </a:solidFill>
              <a:latin typeface="Aptos"/>
              <a:ea typeface="Aptos"/>
              <a:cs typeface="Aptos"/>
            </a:endParaRPr>
          </a:p>
        </p:txBody>
      </p:sp>
      <p:sp>
        <p:nvSpPr>
          <p:cNvPr id="5" name="Rectangle 4">
            <a:extLst>
              <a:ext uri="{FF2B5EF4-FFF2-40B4-BE49-F238E27FC236}">
                <a16:creationId xmlns:a16="http://schemas.microsoft.com/office/drawing/2014/main" id="{135F7468-9E60-5543-1449-B3C3FECABC58}"/>
              </a:ext>
            </a:extLst>
          </p:cNvPr>
          <p:cNvSpPr>
            <a:spLocks noGrp="1"/>
          </p:cNvSpPr>
          <p:nvPr/>
        </p:nvSpPr>
        <p:spPr>
          <a:xfrm>
            <a:off x="685800" y="819150"/>
            <a:ext cx="7239000" cy="666750"/>
          </a:xfrm>
          <a:prstGeom prst="rect">
            <a:avLst/>
          </a:prstGeom>
          <a:noFill/>
          <a:ln w="0">
            <a:noFill/>
            <a:prstDash val="solid"/>
          </a:ln>
        </p:spPr>
        <p:txBody>
          <a:bodyPr wrap="square" lIns="0" tIns="0" rIns="0" bIns="0" anchor="t">
            <a:normAutofit/>
          </a:bodyPr>
          <a:lstStyle/>
          <a:p>
            <a:pPr algn="l">
              <a:defRPr sz="3750" b="1" i="0">
                <a:solidFill>
                  <a:srgbClr val="4A4F2A"/>
                </a:solidFill>
                <a:latin typeface="Aptos Display"/>
                <a:ea typeface="Aptos Display"/>
                <a:cs typeface="Aptos Display"/>
              </a:defRPr>
            </a:pPr>
            <a:r>
              <a:rPr lang="en-GB" sz="3750" b="1" i="0" dirty="0">
                <a:solidFill>
                  <a:srgbClr val="4A4F2A"/>
                </a:solidFill>
                <a:latin typeface="Aptos Display"/>
                <a:ea typeface="Aptos Display"/>
                <a:cs typeface="Aptos Display"/>
              </a:rPr>
              <a:t>Are grandparents relevant?</a:t>
            </a:r>
            <a:endParaRPr sz="3750" b="1" i="0" dirty="0">
              <a:solidFill>
                <a:srgbClr val="4A4F2A"/>
              </a:solidFill>
              <a:latin typeface="Aptos Display"/>
              <a:ea typeface="Aptos Display"/>
              <a:cs typeface="Aptos Display"/>
            </a:endParaRPr>
          </a:p>
        </p:txBody>
      </p:sp>
      <p:sp>
        <p:nvSpPr>
          <p:cNvPr id="6" name="Straight Connector 5">
            <a:extLst>
              <a:ext uri="{FF2B5EF4-FFF2-40B4-BE49-F238E27FC236}">
                <a16:creationId xmlns:a16="http://schemas.microsoft.com/office/drawing/2014/main" id="{1C56C295-4CFE-507B-9F69-0C9DF3CA569C}"/>
              </a:ext>
            </a:extLst>
          </p:cNvPr>
          <p:cNvSpPr>
            <a:spLocks noGrp="1"/>
          </p:cNvSpPr>
          <p:nvPr/>
        </p:nvSpPr>
        <p:spPr>
          <a:xfrm>
            <a:off x="685800" y="1600200"/>
            <a:ext cx="666750" cy="0"/>
          </a:xfrm>
          <a:prstGeom prst="line">
            <a:avLst/>
          </a:prstGeom>
          <a:noFill/>
          <a:ln w="38100">
            <a:solidFill>
              <a:srgbClr val="B89A16"/>
            </a:solidFill>
            <a:prstDash val="solid"/>
          </a:ln>
        </p:spPr>
        <p:txBody>
          <a:bodyPr/>
          <a:lstStyle/>
          <a:p>
            <a:endParaRPr lang="en-US"/>
          </a:p>
        </p:txBody>
      </p:sp>
      <p:sp>
        <p:nvSpPr>
          <p:cNvPr id="7" name="Rectangle 6">
            <a:extLst>
              <a:ext uri="{FF2B5EF4-FFF2-40B4-BE49-F238E27FC236}">
                <a16:creationId xmlns:a16="http://schemas.microsoft.com/office/drawing/2014/main" id="{AA3F999F-22D8-4D35-5875-73CDA228748E}"/>
              </a:ext>
            </a:extLst>
          </p:cNvPr>
          <p:cNvSpPr>
            <a:spLocks noGrp="1"/>
          </p:cNvSpPr>
          <p:nvPr/>
        </p:nvSpPr>
        <p:spPr>
          <a:xfrm>
            <a:off x="11144250" y="476250"/>
            <a:ext cx="381000" cy="228600"/>
          </a:xfrm>
          <a:prstGeom prst="rect">
            <a:avLst/>
          </a:prstGeom>
          <a:noFill/>
          <a:ln w="0">
            <a:noFill/>
            <a:prstDash val="solid"/>
          </a:ln>
        </p:spPr>
        <p:txBody>
          <a:bodyPr wrap="square" lIns="0" tIns="0" rIns="0" bIns="0" anchor="t">
            <a:normAutofit/>
          </a:bodyPr>
          <a:lstStyle/>
          <a:p>
            <a:pPr algn="r">
              <a:defRPr sz="1200" b="1" i="0">
                <a:solidFill>
                  <a:srgbClr val="7F824A"/>
                </a:solidFill>
                <a:latin typeface="Aptos"/>
                <a:ea typeface="Aptos"/>
                <a:cs typeface="Aptos"/>
              </a:defRPr>
            </a:pPr>
            <a:endParaRPr sz="1200" b="1" i="0" dirty="0">
              <a:solidFill>
                <a:srgbClr val="7F824A"/>
              </a:solidFill>
              <a:latin typeface="Aptos"/>
              <a:ea typeface="Aptos"/>
              <a:cs typeface="Aptos"/>
            </a:endParaRPr>
          </a:p>
        </p:txBody>
      </p:sp>
      <p:sp>
        <p:nvSpPr>
          <p:cNvPr id="19" name="Straight Connector 18">
            <a:extLst>
              <a:ext uri="{FF2B5EF4-FFF2-40B4-BE49-F238E27FC236}">
                <a16:creationId xmlns:a16="http://schemas.microsoft.com/office/drawing/2014/main" id="{E7CCD114-B75A-80B0-F4D1-EDD483752430}"/>
              </a:ext>
            </a:extLst>
          </p:cNvPr>
          <p:cNvSpPr>
            <a:spLocks noGrp="1"/>
          </p:cNvSpPr>
          <p:nvPr/>
        </p:nvSpPr>
        <p:spPr>
          <a:xfrm>
            <a:off x="685800" y="6438900"/>
            <a:ext cx="10820400" cy="0"/>
          </a:xfrm>
          <a:prstGeom prst="line">
            <a:avLst/>
          </a:prstGeom>
          <a:noFill/>
          <a:ln w="9525">
            <a:solidFill>
              <a:srgbClr val="D7D7B7"/>
            </a:solidFill>
            <a:prstDash val="solid"/>
          </a:ln>
        </p:spPr>
        <p:txBody>
          <a:bodyPr/>
          <a:lstStyle/>
          <a:p>
            <a:endParaRPr lang="en-US"/>
          </a:p>
        </p:txBody>
      </p:sp>
      <p:sp>
        <p:nvSpPr>
          <p:cNvPr id="20" name="Rectangle 19">
            <a:extLst>
              <a:ext uri="{FF2B5EF4-FFF2-40B4-BE49-F238E27FC236}">
                <a16:creationId xmlns:a16="http://schemas.microsoft.com/office/drawing/2014/main" id="{57E3A97F-852C-2B3E-869B-B09A3C3415F6}"/>
              </a:ext>
            </a:extLst>
          </p:cNvPr>
          <p:cNvSpPr>
            <a:spLocks noGrp="1"/>
          </p:cNvSpPr>
          <p:nvPr/>
        </p:nvSpPr>
        <p:spPr>
          <a:xfrm>
            <a:off x="685800" y="6534150"/>
            <a:ext cx="5334000" cy="171450"/>
          </a:xfrm>
          <a:prstGeom prst="rect">
            <a:avLst/>
          </a:prstGeom>
          <a:noFill/>
          <a:ln w="0">
            <a:noFill/>
            <a:prstDash val="solid"/>
          </a:ln>
        </p:spPr>
        <p:txBody>
          <a:bodyPr wrap="square" lIns="0" tIns="0" rIns="0" bIns="0" anchor="t">
            <a:normAutofit/>
          </a:bodyPr>
          <a:lstStyle/>
          <a:p>
            <a:pPr algn="l">
              <a:defRPr sz="900" b="1" i="0">
                <a:solidFill>
                  <a:srgbClr val="747653"/>
                </a:solidFill>
                <a:latin typeface="Aptos"/>
                <a:ea typeface="Aptos"/>
                <a:cs typeface="Aptos"/>
              </a:defRPr>
            </a:pPr>
            <a:r>
              <a:rPr sz="900" b="1" i="0">
                <a:solidFill>
                  <a:srgbClr val="747653"/>
                </a:solidFill>
                <a:latin typeface="Aptos"/>
                <a:ea typeface="Aptos"/>
                <a:cs typeface="Aptos"/>
              </a:rPr>
              <a:t>THE NATIONAL CHRISTIAN GRANDPARENTS CONFERENCE</a:t>
            </a:r>
          </a:p>
        </p:txBody>
      </p:sp>
      <p:pic>
        <p:nvPicPr>
          <p:cNvPr id="9" name="Picture 8">
            <a:extLst>
              <a:ext uri="{FF2B5EF4-FFF2-40B4-BE49-F238E27FC236}">
                <a16:creationId xmlns:a16="http://schemas.microsoft.com/office/drawing/2014/main" id="{33FEFF50-B6B9-8F22-B7E3-6DBEE683068C}"/>
              </a:ext>
            </a:extLst>
          </p:cNvPr>
          <p:cNvPicPr>
            <a:picLocks noChangeAspect="1"/>
          </p:cNvPicPr>
          <p:nvPr/>
        </p:nvPicPr>
        <p:blipFill>
          <a:blip r:embed="rId3"/>
          <a:stretch>
            <a:fillRect/>
          </a:stretch>
        </p:blipFill>
        <p:spPr>
          <a:xfrm rot="414792">
            <a:off x="2962269" y="2136268"/>
            <a:ext cx="9307224" cy="6620799"/>
          </a:xfrm>
          <a:prstGeom prst="rect">
            <a:avLst/>
          </a:prstGeom>
        </p:spPr>
      </p:pic>
      <p:pic>
        <p:nvPicPr>
          <p:cNvPr id="11" name="Picture 10">
            <a:extLst>
              <a:ext uri="{FF2B5EF4-FFF2-40B4-BE49-F238E27FC236}">
                <a16:creationId xmlns:a16="http://schemas.microsoft.com/office/drawing/2014/main" id="{BB646480-808E-D7C2-A1B8-74DB82C3DDD5}"/>
              </a:ext>
            </a:extLst>
          </p:cNvPr>
          <p:cNvPicPr>
            <a:picLocks noChangeAspect="1"/>
          </p:cNvPicPr>
          <p:nvPr/>
        </p:nvPicPr>
        <p:blipFill>
          <a:blip r:embed="rId4"/>
          <a:stretch>
            <a:fillRect/>
          </a:stretch>
        </p:blipFill>
        <p:spPr>
          <a:xfrm rot="20953210">
            <a:off x="429769" y="3071347"/>
            <a:ext cx="9364382" cy="6658904"/>
          </a:xfrm>
          <a:prstGeom prst="rect">
            <a:avLst/>
          </a:prstGeom>
        </p:spPr>
      </p:pic>
      <p:pic>
        <p:nvPicPr>
          <p:cNvPr id="13" name="Picture 12">
            <a:extLst>
              <a:ext uri="{FF2B5EF4-FFF2-40B4-BE49-F238E27FC236}">
                <a16:creationId xmlns:a16="http://schemas.microsoft.com/office/drawing/2014/main" id="{DD12BAE4-653A-D791-1D26-0F9445DC2F41}"/>
              </a:ext>
            </a:extLst>
          </p:cNvPr>
          <p:cNvPicPr>
            <a:picLocks noChangeAspect="1"/>
          </p:cNvPicPr>
          <p:nvPr/>
        </p:nvPicPr>
        <p:blipFill>
          <a:blip r:embed="rId5"/>
          <a:stretch>
            <a:fillRect/>
          </a:stretch>
        </p:blipFill>
        <p:spPr>
          <a:xfrm>
            <a:off x="1799617" y="4950832"/>
            <a:ext cx="4372585" cy="6296904"/>
          </a:xfrm>
          <a:prstGeom prst="rect">
            <a:avLst/>
          </a:prstGeom>
        </p:spPr>
      </p:pic>
      <p:pic>
        <p:nvPicPr>
          <p:cNvPr id="10" name="Picture 9">
            <a:extLst>
              <a:ext uri="{FF2B5EF4-FFF2-40B4-BE49-F238E27FC236}">
                <a16:creationId xmlns:a16="http://schemas.microsoft.com/office/drawing/2014/main" id="{6A37E968-9C72-2B42-F8A1-2093642700E4}"/>
              </a:ext>
            </a:extLst>
          </p:cNvPr>
          <p:cNvPicPr>
            <a:picLocks noChangeAspect="1"/>
          </p:cNvPicPr>
          <p:nvPr/>
        </p:nvPicPr>
        <p:blipFill>
          <a:blip r:embed="rId6"/>
          <a:stretch>
            <a:fillRect/>
          </a:stretch>
        </p:blipFill>
        <p:spPr>
          <a:xfrm>
            <a:off x="7048126" y="346102"/>
            <a:ext cx="2066925" cy="2919212"/>
          </a:xfrm>
          <a:prstGeom prst="rect">
            <a:avLst/>
          </a:prstGeom>
        </p:spPr>
      </p:pic>
    </p:spTree>
    <p:extLst>
      <p:ext uri="{BB962C8B-B14F-4D97-AF65-F5344CB8AC3E}">
        <p14:creationId xmlns:p14="http://schemas.microsoft.com/office/powerpoint/2010/main" val="584171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5F1D8"/>
        </a:solidFill>
        <a:effectLst/>
      </p:bgPr>
    </p:bg>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E04FE9F9-B42C-4F26-B802-3CE463294303}"/>
              </a:ext>
            </a:extLst>
          </p:cNvPr>
          <p:cNvSpPr>
            <a:spLocks noGrp="1"/>
          </p:cNvSpPr>
          <p:nvPr/>
        </p:nvSpPr>
        <p:spPr>
          <a:xfrm>
            <a:off x="9620250" y="-1619250"/>
            <a:ext cx="4572000" cy="7239000"/>
          </a:xfrm>
          <a:prstGeom prst="ellipse">
            <a:avLst/>
          </a:prstGeom>
          <a:solidFill>
            <a:srgbClr val="D7D7B7"/>
          </a:solidFill>
          <a:ln w="0">
            <a:noFill/>
            <a:prstDash val="solid"/>
          </a:ln>
        </p:spPr>
        <p:txBody>
          <a:bodyPr/>
          <a:lstStyle/>
          <a:p>
            <a:endParaRPr lang="en-US"/>
          </a:p>
        </p:txBody>
      </p:sp>
      <p:sp>
        <p:nvSpPr>
          <p:cNvPr id="2" name="Oval 1">
            <a:extLst>
              <a:ext uri="{FF2B5EF4-FFF2-40B4-BE49-F238E27FC236}">
                <a16:creationId xmlns:a16="http://schemas.microsoft.com/office/drawing/2014/main" id="{7E63FC12-01F5-42F8-B79B-65F7F94E419E}"/>
              </a:ext>
            </a:extLst>
          </p:cNvPr>
          <p:cNvSpPr>
            <a:spLocks noGrp="1"/>
          </p:cNvSpPr>
          <p:nvPr/>
        </p:nvSpPr>
        <p:spPr>
          <a:xfrm>
            <a:off x="10287000" y="-1047750"/>
            <a:ext cx="3905250" cy="6096000"/>
          </a:xfrm>
          <a:prstGeom prst="ellipse">
            <a:avLst/>
          </a:prstGeom>
          <a:solidFill>
            <a:srgbClr val="F5F1D8"/>
          </a:solidFill>
          <a:ln w="0">
            <a:noFill/>
            <a:prstDash val="solid"/>
          </a:ln>
        </p:spPr>
        <p:txBody>
          <a:bodyPr/>
          <a:lstStyle/>
          <a:p>
            <a:endParaRPr lang="en-US"/>
          </a:p>
        </p:txBody>
      </p:sp>
      <p:sp>
        <p:nvSpPr>
          <p:cNvPr id="3" name="Oval 2">
            <a:extLst>
              <a:ext uri="{FF2B5EF4-FFF2-40B4-BE49-F238E27FC236}">
                <a16:creationId xmlns:a16="http://schemas.microsoft.com/office/drawing/2014/main" id="{E35DA35B-D313-43EC-B376-17FD83823DBD}"/>
              </a:ext>
            </a:extLst>
          </p:cNvPr>
          <p:cNvSpPr>
            <a:spLocks noGrp="1"/>
          </p:cNvSpPr>
          <p:nvPr/>
        </p:nvSpPr>
        <p:spPr>
          <a:xfrm>
            <a:off x="10763250" y="-190500"/>
            <a:ext cx="2667000" cy="4286250"/>
          </a:xfrm>
          <a:prstGeom prst="ellipse">
            <a:avLst/>
          </a:prstGeom>
          <a:solidFill>
            <a:srgbClr val="E6D1BF"/>
          </a:solidFill>
          <a:ln w="0">
            <a:noFill/>
            <a:prstDash val="solid"/>
          </a:ln>
        </p:spPr>
        <p:txBody>
          <a:bodyPr/>
          <a:lstStyle/>
          <a:p>
            <a:endParaRPr lang="en-US"/>
          </a:p>
        </p:txBody>
      </p:sp>
      <p:sp>
        <p:nvSpPr>
          <p:cNvPr id="7" name="Rectangle 6">
            <a:extLst>
              <a:ext uri="{FF2B5EF4-FFF2-40B4-BE49-F238E27FC236}">
                <a16:creationId xmlns:a16="http://schemas.microsoft.com/office/drawing/2014/main" id="{B562CFD0-0346-4608-A665-A0E9FCA997E5}"/>
              </a:ext>
            </a:extLst>
          </p:cNvPr>
          <p:cNvSpPr>
            <a:spLocks noGrp="1"/>
          </p:cNvSpPr>
          <p:nvPr/>
        </p:nvSpPr>
        <p:spPr>
          <a:xfrm>
            <a:off x="11144250" y="476250"/>
            <a:ext cx="381000" cy="228600"/>
          </a:xfrm>
          <a:prstGeom prst="rect">
            <a:avLst/>
          </a:prstGeom>
          <a:noFill/>
          <a:ln w="0">
            <a:noFill/>
            <a:prstDash val="solid"/>
          </a:ln>
        </p:spPr>
        <p:txBody>
          <a:bodyPr wrap="square" lIns="0" tIns="0" rIns="0" bIns="0" anchor="t">
            <a:normAutofit/>
          </a:bodyPr>
          <a:lstStyle/>
          <a:p>
            <a:pPr algn="r">
              <a:defRPr sz="1200" b="1" i="0">
                <a:solidFill>
                  <a:srgbClr val="7F824A"/>
                </a:solidFill>
                <a:latin typeface="Aptos"/>
                <a:ea typeface="Aptos"/>
                <a:cs typeface="Aptos"/>
              </a:defRPr>
            </a:pPr>
            <a:endParaRPr sz="1200" b="1" i="0" dirty="0">
              <a:solidFill>
                <a:srgbClr val="7F824A"/>
              </a:solidFill>
              <a:latin typeface="Aptos"/>
              <a:ea typeface="Aptos"/>
              <a:cs typeface="Aptos"/>
            </a:endParaRPr>
          </a:p>
        </p:txBody>
      </p:sp>
      <p:sp>
        <p:nvSpPr>
          <p:cNvPr id="19" name="Straight Connector 18">
            <a:extLst>
              <a:ext uri="{FF2B5EF4-FFF2-40B4-BE49-F238E27FC236}">
                <a16:creationId xmlns:a16="http://schemas.microsoft.com/office/drawing/2014/main" id="{3E33008D-E272-45BB-B45C-72C2A290CF30}"/>
              </a:ext>
            </a:extLst>
          </p:cNvPr>
          <p:cNvSpPr>
            <a:spLocks noGrp="1"/>
          </p:cNvSpPr>
          <p:nvPr/>
        </p:nvSpPr>
        <p:spPr>
          <a:xfrm>
            <a:off x="685800" y="6438900"/>
            <a:ext cx="10820400" cy="0"/>
          </a:xfrm>
          <a:prstGeom prst="line">
            <a:avLst/>
          </a:prstGeom>
          <a:noFill/>
          <a:ln w="9525">
            <a:solidFill>
              <a:srgbClr val="D7D7B7"/>
            </a:solidFill>
            <a:prstDash val="solid"/>
          </a:ln>
        </p:spPr>
        <p:txBody>
          <a:bodyPr/>
          <a:lstStyle/>
          <a:p>
            <a:endParaRPr lang="en-US"/>
          </a:p>
        </p:txBody>
      </p:sp>
    </p:spTree>
    <p:extLst>
      <p:ext uri="{BB962C8B-B14F-4D97-AF65-F5344CB8AC3E}">
        <p14:creationId xmlns:p14="http://schemas.microsoft.com/office/powerpoint/2010/main" val="7377995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EFC8F-BFFD-126A-FA29-8FABA6CADB1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A819DD9-7745-BB2B-8D80-295F839ACFDA}"/>
              </a:ext>
            </a:extLst>
          </p:cNvPr>
          <p:cNvPicPr>
            <a:picLocks noChangeAspect="1"/>
          </p:cNvPicPr>
          <p:nvPr/>
        </p:nvPicPr>
        <p:blipFill>
          <a:blip r:embed="rId2"/>
          <a:srcRect l="2691"/>
          <a:stretch>
            <a:fillRect/>
          </a:stretch>
        </p:blipFill>
        <p:spPr>
          <a:xfrm>
            <a:off x="1524" y="10"/>
            <a:ext cx="12188952" cy="6857990"/>
          </a:xfrm>
          <a:prstGeom prst="rect">
            <a:avLst/>
          </a:prstGeom>
        </p:spPr>
      </p:pic>
      <p:sp>
        <p:nvSpPr>
          <p:cNvPr id="7" name="Outline around Reasons to hope"/>
          <p:cNvSpPr/>
          <p:nvPr/>
        </p:nvSpPr>
        <p:spPr>
          <a:xfrm>
            <a:off x="1530457" y="1602481"/>
            <a:ext cx="3913632" cy="3997658"/>
          </a:xfrm>
          <a:prstGeom prst="ellipse">
            <a:avLst/>
          </a:prstGeom>
          <a:solidFill>
            <a:schemeClr val="bg2">
              <a:lumMod val="60000"/>
              <a:lumOff val="40000"/>
            </a:schemeClr>
          </a:solidFill>
          <a:ln w="381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a:extLst>
              <a:ext uri="{FF2B5EF4-FFF2-40B4-BE49-F238E27FC236}">
                <a16:creationId xmlns:a16="http://schemas.microsoft.com/office/drawing/2014/main" id="{E1B9F3DB-A11A-06FD-4860-26D3F4465F0A}"/>
              </a:ext>
            </a:extLst>
          </p:cNvPr>
          <p:cNvSpPr txBox="1"/>
          <p:nvPr/>
        </p:nvSpPr>
        <p:spPr>
          <a:xfrm>
            <a:off x="1396551" y="1238637"/>
            <a:ext cx="4181444" cy="236267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400" b="1" dirty="0">
                <a:solidFill>
                  <a:schemeClr val="tx1">
                    <a:lumMod val="75000"/>
                    <a:lumOff val="25000"/>
                  </a:schemeClr>
                </a:solidFill>
                <a:latin typeface="+mj-lt"/>
                <a:ea typeface="+mj-ea"/>
                <a:cs typeface="+mj-cs"/>
              </a:rPr>
              <a:t>Reasons to hope</a:t>
            </a:r>
          </a:p>
        </p:txBody>
      </p:sp>
      <p:sp>
        <p:nvSpPr>
          <p:cNvPr id="2" name="TextBox 1">
            <a:extLst>
              <a:ext uri="{FF2B5EF4-FFF2-40B4-BE49-F238E27FC236}">
                <a16:creationId xmlns:a16="http://schemas.microsoft.com/office/drawing/2014/main" id="{31A8A5FC-9C0C-316D-5519-78D92FF4AB05}"/>
              </a:ext>
            </a:extLst>
          </p:cNvPr>
          <p:cNvSpPr txBox="1"/>
          <p:nvPr/>
        </p:nvSpPr>
        <p:spPr>
          <a:xfrm>
            <a:off x="1845329" y="3767173"/>
            <a:ext cx="3283888" cy="816301"/>
          </a:xfrm>
          <a:prstGeom prst="rect">
            <a:avLst/>
          </a:prstGeom>
        </p:spPr>
        <p:txBody>
          <a:bodyPr vert="horz" lIns="91440" tIns="45720" rIns="91440" bIns="45720" rtlCol="0" anchor="t">
            <a:noAutofit/>
          </a:bodyPr>
          <a:lstStyle/>
          <a:p>
            <a:pPr algn="ctr">
              <a:lnSpc>
                <a:spcPct val="90000"/>
              </a:lnSpc>
              <a:spcBef>
                <a:spcPts val="1000"/>
              </a:spcBef>
              <a:spcAft>
                <a:spcPts val="600"/>
              </a:spcAft>
            </a:pPr>
            <a:r>
              <a:rPr lang="en-US" sz="4000" b="1" dirty="0">
                <a:solidFill>
                  <a:schemeClr val="tx1">
                    <a:lumMod val="75000"/>
                    <a:lumOff val="25000"/>
                  </a:schemeClr>
                </a:solidFill>
              </a:rPr>
              <a:t>It’s not all down to you</a:t>
            </a:r>
          </a:p>
        </p:txBody>
      </p:sp>
    </p:spTree>
    <p:extLst>
      <p:ext uri="{BB962C8B-B14F-4D97-AF65-F5344CB8AC3E}">
        <p14:creationId xmlns:p14="http://schemas.microsoft.com/office/powerpoint/2010/main" val="645998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pic>
        <p:nvPicPr>
          <p:cNvPr id="204" name="Google Shape;204;p29"/>
          <p:cNvPicPr preferRelativeResize="0"/>
          <p:nvPr/>
        </p:nvPicPr>
        <p:blipFill rotWithShape="1">
          <a:blip r:embed="rId3">
            <a:alphaModFix/>
          </a:blip>
          <a:srcRect/>
          <a:stretch/>
        </p:blipFill>
        <p:spPr>
          <a:xfrm>
            <a:off x="2032085" y="599536"/>
            <a:ext cx="8127829" cy="5649382"/>
          </a:xfrm>
          <a:prstGeom prst="rect">
            <a:avLst/>
          </a:prstGeom>
          <a:noFill/>
          <a:ln>
            <a:noFill/>
          </a:ln>
        </p:spPr>
      </p:pic>
      <p:pic>
        <p:nvPicPr>
          <p:cNvPr id="205" name="Google Shape;205;p29"/>
          <p:cNvPicPr preferRelativeResize="0"/>
          <p:nvPr/>
        </p:nvPicPr>
        <p:blipFill rotWithShape="1">
          <a:blip r:embed="rId4">
            <a:alphaModFix/>
          </a:blip>
          <a:srcRect t="1000" b="522"/>
          <a:stretch/>
        </p:blipFill>
        <p:spPr>
          <a:xfrm>
            <a:off x="2032085" y="599536"/>
            <a:ext cx="7998685" cy="5649382"/>
          </a:xfrm>
          <a:prstGeom prst="rect">
            <a:avLst/>
          </a:prstGeom>
          <a:noFill/>
          <a:ln>
            <a:noFill/>
          </a:ln>
        </p:spPr>
      </p:pic>
      <p:pic>
        <p:nvPicPr>
          <p:cNvPr id="206" name="Google Shape;206;p29"/>
          <p:cNvPicPr preferRelativeResize="0"/>
          <p:nvPr/>
        </p:nvPicPr>
        <p:blipFill rotWithShape="1">
          <a:blip r:embed="rId5">
            <a:alphaModFix/>
          </a:blip>
          <a:srcRect l="800" r="527"/>
          <a:stretch/>
        </p:blipFill>
        <p:spPr>
          <a:xfrm>
            <a:off x="2161230" y="609082"/>
            <a:ext cx="8057337" cy="5649382"/>
          </a:xfrm>
          <a:prstGeom prst="rect">
            <a:avLst/>
          </a:prstGeom>
          <a:noFill/>
          <a:ln>
            <a:noFill/>
          </a:ln>
        </p:spPr>
      </p:pic>
      <p:pic>
        <p:nvPicPr>
          <p:cNvPr id="3" name="Picture 2">
            <a:extLst>
              <a:ext uri="{FF2B5EF4-FFF2-40B4-BE49-F238E27FC236}">
                <a16:creationId xmlns:a16="http://schemas.microsoft.com/office/drawing/2014/main" id="{3569BCD4-79FD-F444-06B2-0CF4A2E1BCA6}"/>
              </a:ext>
            </a:extLst>
          </p:cNvPr>
          <p:cNvPicPr>
            <a:picLocks noChangeAspect="1"/>
          </p:cNvPicPr>
          <p:nvPr/>
        </p:nvPicPr>
        <p:blipFill>
          <a:blip r:embed="rId6">
            <a:alphaModFix/>
            <a:extLst>
              <a:ext uri="{28A0092B-C50C-407E-A947-70E740481C1C}">
                <a14:useLocalDpi xmlns:a14="http://schemas.microsoft.com/office/drawing/2010/main" val="0"/>
              </a:ext>
            </a:extLst>
          </a:blip>
          <a:srcRect t="3000" b="1478"/>
          <a:stretch>
            <a:fillRect/>
          </a:stretch>
        </p:blipFill>
        <p:spPr>
          <a:xfrm>
            <a:off x="2032085" y="609082"/>
            <a:ext cx="8127829" cy="5658927"/>
          </a:xfrm>
          <a:prstGeom prst="rect">
            <a:avLst/>
          </a:prstGeom>
          <a:noFill/>
          <a:ln>
            <a:noFill/>
          </a:ln>
        </p:spPr>
      </p:pic>
      <p:pic>
        <p:nvPicPr>
          <p:cNvPr id="4" name="Picture 3">
            <a:extLst>
              <a:ext uri="{FF2B5EF4-FFF2-40B4-BE49-F238E27FC236}">
                <a16:creationId xmlns:a16="http://schemas.microsoft.com/office/drawing/2014/main" id="{3941B03F-EF09-C49F-9B9B-4E6F464B2159}"/>
              </a:ext>
            </a:extLst>
          </p:cNvPr>
          <p:cNvPicPr>
            <a:picLocks noChangeAspect="1"/>
          </p:cNvPicPr>
          <p:nvPr/>
        </p:nvPicPr>
        <p:blipFill>
          <a:blip r:embed="rId7"/>
          <a:srcRect t="2500" b="4969"/>
          <a:stretch>
            <a:fillRect/>
          </a:stretch>
        </p:blipFill>
        <p:spPr>
          <a:xfrm>
            <a:off x="2032083" y="719586"/>
            <a:ext cx="8256975" cy="5658927"/>
          </a:xfrm>
          <a:prstGeom prst="rect">
            <a:avLst/>
          </a:prstGeom>
        </p:spPr>
      </p:pic>
      <p:pic>
        <p:nvPicPr>
          <p:cNvPr id="202" name="Google Shape;202;p29"/>
          <p:cNvPicPr preferRelativeResize="0"/>
          <p:nvPr/>
        </p:nvPicPr>
        <p:blipFill rotWithShape="1">
          <a:blip r:embed="rId8">
            <a:alphaModFix/>
          </a:blip>
          <a:srcRect l="18209" t="23133" r="38358" b="19817"/>
          <a:stretch/>
        </p:blipFill>
        <p:spPr>
          <a:xfrm>
            <a:off x="2061409" y="344963"/>
            <a:ext cx="8256975" cy="5793451"/>
          </a:xfrm>
          <a:prstGeom prst="rect">
            <a:avLst/>
          </a:prstGeom>
          <a:noFill/>
          <a:ln>
            <a:noFill/>
          </a:ln>
        </p:spPr>
      </p:pic>
      <p:pic>
        <p:nvPicPr>
          <p:cNvPr id="207" name="Google Shape;207;p29"/>
          <p:cNvPicPr preferRelativeResize="0"/>
          <p:nvPr/>
        </p:nvPicPr>
        <p:blipFill rotWithShape="1">
          <a:blip r:embed="rId9">
            <a:alphaModFix/>
          </a:blip>
          <a:srcRect l="3200" r="1187"/>
          <a:stretch/>
        </p:blipFill>
        <p:spPr>
          <a:xfrm>
            <a:off x="1961592" y="219985"/>
            <a:ext cx="8256975" cy="5918429"/>
          </a:xfrm>
          <a:prstGeom prst="rect">
            <a:avLst/>
          </a:prstGeom>
          <a:noFill/>
          <a:ln>
            <a:noFill/>
          </a:ln>
        </p:spPr>
      </p:pic>
      <p:pic>
        <p:nvPicPr>
          <p:cNvPr id="203" name="Google Shape;203;p29"/>
          <p:cNvPicPr preferRelativeResize="0"/>
          <p:nvPr/>
        </p:nvPicPr>
        <p:blipFill rotWithShape="1">
          <a:blip r:embed="rId10">
            <a:alphaModFix/>
          </a:blip>
          <a:srcRect l="19253" t="24461" r="35821" b="19602"/>
          <a:stretch/>
        </p:blipFill>
        <p:spPr>
          <a:xfrm>
            <a:off x="1926941" y="292308"/>
            <a:ext cx="8203650" cy="5956610"/>
          </a:xfrm>
          <a:prstGeom prst="rect">
            <a:avLst/>
          </a:prstGeom>
          <a:noFill/>
          <a:ln>
            <a:noFill/>
          </a:ln>
        </p:spPr>
      </p:pic>
    </p:spTree>
    <p:extLst>
      <p:ext uri="{BB962C8B-B14F-4D97-AF65-F5344CB8AC3E}">
        <p14:creationId xmlns:p14="http://schemas.microsoft.com/office/powerpoint/2010/main" val="3886056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205"/>
                                        </p:tgtEl>
                                        <p:attrNameLst>
                                          <p:attrName>style.visibility</p:attrName>
                                        </p:attrNameLst>
                                      </p:cBhvr>
                                      <p:to>
                                        <p:strVal val="visible"/>
                                      </p:to>
                                    </p:set>
                                    <p:animEffect transition="in" filter="fade">
                                      <p:cBhvr>
                                        <p:cTn id="10" dur="4000"/>
                                        <p:tgtEl>
                                          <p:spTgt spid="205"/>
                                        </p:tgtEl>
                                      </p:cBhvr>
                                    </p:animEffect>
                                  </p:childTnLst>
                                </p:cTn>
                              </p:par>
                            </p:childTnLst>
                          </p:cTn>
                        </p:par>
                        <p:par>
                          <p:cTn id="11" fill="hold">
                            <p:stCondLst>
                              <p:cond delay="4000"/>
                            </p:stCondLst>
                            <p:childTnLst>
                              <p:par>
                                <p:cTn id="12" presetID="10" presetClass="entr" presetSubtype="0" fill="hold" nodeType="afterEffect">
                                  <p:stCondLst>
                                    <p:cond delay="0"/>
                                  </p:stCondLst>
                                  <p:childTnLst>
                                    <p:set>
                                      <p:cBhvr>
                                        <p:cTn id="13" dur="1" fill="hold">
                                          <p:stCondLst>
                                            <p:cond delay="0"/>
                                          </p:stCondLst>
                                        </p:cTn>
                                        <p:tgtEl>
                                          <p:spTgt spid="206"/>
                                        </p:tgtEl>
                                        <p:attrNameLst>
                                          <p:attrName>style.visibility</p:attrName>
                                        </p:attrNameLst>
                                      </p:cBhvr>
                                      <p:to>
                                        <p:strVal val="visible"/>
                                      </p:to>
                                    </p:set>
                                    <p:animEffect transition="in" filter="fade">
                                      <p:cBhvr>
                                        <p:cTn id="14" dur="4000"/>
                                        <p:tgtEl>
                                          <p:spTgt spid="206"/>
                                        </p:tgtEl>
                                      </p:cBhvr>
                                    </p:animEffect>
                                  </p:childTnLst>
                                </p:cTn>
                              </p:par>
                            </p:childTnLst>
                          </p:cTn>
                        </p:par>
                        <p:par>
                          <p:cTn id="15" fill="hold">
                            <p:stCondLst>
                              <p:cond delay="8000"/>
                            </p:stCondLst>
                            <p:childTnLst>
                              <p:par>
                                <p:cTn id="16" presetID="10"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4000"/>
                                        <p:tgtEl>
                                          <p:spTgt spid="3"/>
                                        </p:tgtEl>
                                      </p:cBhvr>
                                    </p:animEffect>
                                  </p:childTnLst>
                                </p:cTn>
                              </p:par>
                            </p:childTnLst>
                          </p:cTn>
                        </p:par>
                        <p:par>
                          <p:cTn id="19" fill="hold">
                            <p:stCondLst>
                              <p:cond delay="12000"/>
                            </p:stCondLst>
                            <p:childTnLst>
                              <p:par>
                                <p:cTn id="20" presetID="10"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4000"/>
                                        <p:tgtEl>
                                          <p:spTgt spid="4"/>
                                        </p:tgtEl>
                                      </p:cBhvr>
                                    </p:animEffect>
                                  </p:childTnLst>
                                </p:cTn>
                              </p:par>
                            </p:childTnLst>
                          </p:cTn>
                        </p:par>
                        <p:par>
                          <p:cTn id="23" fill="hold">
                            <p:stCondLst>
                              <p:cond delay="16000"/>
                            </p:stCondLst>
                            <p:childTnLst>
                              <p:par>
                                <p:cTn id="24" presetID="10" presetClass="entr" presetSubtype="0" fill="hold" nodeType="afterEffect">
                                  <p:stCondLst>
                                    <p:cond delay="0"/>
                                  </p:stCondLst>
                                  <p:childTnLst>
                                    <p:set>
                                      <p:cBhvr>
                                        <p:cTn id="25" dur="1" fill="hold">
                                          <p:stCondLst>
                                            <p:cond delay="0"/>
                                          </p:stCondLst>
                                        </p:cTn>
                                        <p:tgtEl>
                                          <p:spTgt spid="202"/>
                                        </p:tgtEl>
                                        <p:attrNameLst>
                                          <p:attrName>style.visibility</p:attrName>
                                        </p:attrNameLst>
                                      </p:cBhvr>
                                      <p:to>
                                        <p:strVal val="visible"/>
                                      </p:to>
                                    </p:set>
                                    <p:animEffect transition="in" filter="fade">
                                      <p:cBhvr>
                                        <p:cTn id="26" dur="4000"/>
                                        <p:tgtEl>
                                          <p:spTgt spid="202"/>
                                        </p:tgtEl>
                                      </p:cBhvr>
                                    </p:animEffect>
                                  </p:childTnLst>
                                </p:cTn>
                              </p:par>
                            </p:childTnLst>
                          </p:cTn>
                        </p:par>
                        <p:par>
                          <p:cTn id="27" fill="hold">
                            <p:stCondLst>
                              <p:cond delay="20000"/>
                            </p:stCondLst>
                            <p:childTnLst>
                              <p:par>
                                <p:cTn id="28" presetID="10" presetClass="entr" presetSubtype="0" fill="hold" nodeType="afterEffect">
                                  <p:stCondLst>
                                    <p:cond delay="0"/>
                                  </p:stCondLst>
                                  <p:childTnLst>
                                    <p:set>
                                      <p:cBhvr>
                                        <p:cTn id="29" dur="1" fill="hold">
                                          <p:stCondLst>
                                            <p:cond delay="0"/>
                                          </p:stCondLst>
                                        </p:cTn>
                                        <p:tgtEl>
                                          <p:spTgt spid="207"/>
                                        </p:tgtEl>
                                        <p:attrNameLst>
                                          <p:attrName>style.visibility</p:attrName>
                                        </p:attrNameLst>
                                      </p:cBhvr>
                                      <p:to>
                                        <p:strVal val="visible"/>
                                      </p:to>
                                    </p:set>
                                    <p:animEffect transition="in" filter="fade">
                                      <p:cBhvr>
                                        <p:cTn id="30" dur="4000"/>
                                        <p:tgtEl>
                                          <p:spTgt spid="207"/>
                                        </p:tgtEl>
                                      </p:cBhvr>
                                    </p:animEffect>
                                  </p:childTnLst>
                                </p:cTn>
                              </p:par>
                            </p:childTnLst>
                          </p:cTn>
                        </p:par>
                        <p:par>
                          <p:cTn id="31" fill="hold">
                            <p:stCondLst>
                              <p:cond delay="24000"/>
                            </p:stCondLst>
                            <p:childTnLst>
                              <p:par>
                                <p:cTn id="32" presetID="10" presetClass="entr" presetSubtype="0" fill="hold" nodeType="afterEffect">
                                  <p:stCondLst>
                                    <p:cond delay="0"/>
                                  </p:stCondLst>
                                  <p:childTnLst>
                                    <p:set>
                                      <p:cBhvr>
                                        <p:cTn id="33" dur="1" fill="hold">
                                          <p:stCondLst>
                                            <p:cond delay="0"/>
                                          </p:stCondLst>
                                        </p:cTn>
                                        <p:tgtEl>
                                          <p:spTgt spid="203"/>
                                        </p:tgtEl>
                                        <p:attrNameLst>
                                          <p:attrName>style.visibility</p:attrName>
                                        </p:attrNameLst>
                                      </p:cBhvr>
                                      <p:to>
                                        <p:strVal val="visible"/>
                                      </p:to>
                                    </p:set>
                                    <p:animEffect transition="in" filter="fade">
                                      <p:cBhvr>
                                        <p:cTn id="34" dur="4000"/>
                                        <p:tgtEl>
                                          <p:spTgt spid="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4BED7-89B8-335E-7431-D9B93AC7347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F607962-6568-6E8A-D4DB-628CBA84E976}"/>
              </a:ext>
            </a:extLst>
          </p:cNvPr>
          <p:cNvSpPr txBox="1"/>
          <p:nvPr/>
        </p:nvSpPr>
        <p:spPr>
          <a:xfrm>
            <a:off x="593888" y="629920"/>
            <a:ext cx="3595678" cy="133083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dirty="0">
                <a:latin typeface="+mj-lt"/>
                <a:ea typeface="+mj-ea"/>
                <a:cs typeface="+mj-cs"/>
              </a:rPr>
              <a:t>It’s not all down to you</a:t>
            </a:r>
          </a:p>
        </p:txBody>
      </p:sp>
      <p:sp>
        <p:nvSpPr>
          <p:cNvPr id="4" name="TextBox 3">
            <a:extLst>
              <a:ext uri="{FF2B5EF4-FFF2-40B4-BE49-F238E27FC236}">
                <a16:creationId xmlns:a16="http://schemas.microsoft.com/office/drawing/2014/main" id="{E1878244-6FE8-5D86-310B-FCBA0B8C2B0E}"/>
              </a:ext>
            </a:extLst>
          </p:cNvPr>
          <p:cNvSpPr txBox="1"/>
          <p:nvPr/>
        </p:nvSpPr>
        <p:spPr>
          <a:xfrm>
            <a:off x="487680" y="2194102"/>
            <a:ext cx="4246880" cy="3908586"/>
          </a:xfrm>
          <a:prstGeom prst="rect">
            <a:avLst/>
          </a:prstGeom>
        </p:spPr>
        <p:txBody>
          <a:bodyPr vert="horz" lIns="91440" tIns="45720" rIns="91440" bIns="45720" rtlCol="0">
            <a:normAutofit/>
          </a:bodyPr>
          <a:lstStyle/>
          <a:p>
            <a:pPr>
              <a:lnSpc>
                <a:spcPct val="90000"/>
              </a:lnSpc>
              <a:spcAft>
                <a:spcPts val="600"/>
              </a:spcAft>
            </a:pPr>
            <a:r>
              <a:rPr lang="en-US" sz="3000" b="1" dirty="0"/>
              <a:t>Share with someone else:</a:t>
            </a:r>
          </a:p>
          <a:p>
            <a:pPr indent="-228600">
              <a:lnSpc>
                <a:spcPct val="90000"/>
              </a:lnSpc>
              <a:spcAft>
                <a:spcPts val="600"/>
              </a:spcAft>
              <a:buFont typeface="Arial" panose="020B0604020202020204" pitchFamily="34" charset="0"/>
              <a:buChar char="•"/>
            </a:pPr>
            <a:endParaRPr lang="en-US" sz="2000" b="1" dirty="0"/>
          </a:p>
          <a:p>
            <a:pPr marL="571500" indent="-228600">
              <a:lnSpc>
                <a:spcPct val="90000"/>
              </a:lnSpc>
              <a:spcAft>
                <a:spcPts val="600"/>
              </a:spcAft>
              <a:buFont typeface="Arial" panose="020B0604020202020204" pitchFamily="34" charset="0"/>
              <a:buChar char="•"/>
            </a:pPr>
            <a:r>
              <a:rPr lang="en-US" sz="3000" b="1" dirty="0"/>
              <a:t>What passion or hobby do you have?</a:t>
            </a:r>
          </a:p>
          <a:p>
            <a:pPr marL="571500" indent="-228600">
              <a:lnSpc>
                <a:spcPct val="90000"/>
              </a:lnSpc>
              <a:spcAft>
                <a:spcPts val="600"/>
              </a:spcAft>
              <a:buFont typeface="Arial" panose="020B0604020202020204" pitchFamily="34" charset="0"/>
              <a:buChar char="•"/>
            </a:pPr>
            <a:r>
              <a:rPr lang="en-US" sz="3000" b="1" dirty="0"/>
              <a:t>Who got you interested in it? </a:t>
            </a:r>
          </a:p>
          <a:p>
            <a:pPr marL="571500" indent="-228600">
              <a:lnSpc>
                <a:spcPct val="90000"/>
              </a:lnSpc>
              <a:spcAft>
                <a:spcPts val="600"/>
              </a:spcAft>
              <a:buFont typeface="Arial" panose="020B0604020202020204" pitchFamily="34" charset="0"/>
              <a:buChar char="•"/>
            </a:pPr>
            <a:r>
              <a:rPr lang="en-US" sz="3000" b="1" dirty="0"/>
              <a:t>What did they do?</a:t>
            </a:r>
          </a:p>
          <a:p>
            <a:pPr indent="-228600">
              <a:lnSpc>
                <a:spcPct val="90000"/>
              </a:lnSpc>
              <a:spcAft>
                <a:spcPts val="600"/>
              </a:spcAft>
              <a:buFont typeface="Arial" panose="020B0604020202020204" pitchFamily="34" charset="0"/>
              <a:buChar char="•"/>
            </a:pPr>
            <a:endParaRPr lang="en-US" sz="2000" dirty="0"/>
          </a:p>
        </p:txBody>
      </p:sp>
      <p:pic>
        <p:nvPicPr>
          <p:cNvPr id="5" name="Picture 4">
            <a:extLst>
              <a:ext uri="{FF2B5EF4-FFF2-40B4-BE49-F238E27FC236}">
                <a16:creationId xmlns:a16="http://schemas.microsoft.com/office/drawing/2014/main" id="{0566CF36-F488-9F02-3A70-4849D0AAFF0D}"/>
              </a:ext>
            </a:extLst>
          </p:cNvPr>
          <p:cNvPicPr>
            <a:picLocks noChangeAspect="1"/>
          </p:cNvPicPr>
          <p:nvPr/>
        </p:nvPicPr>
        <p:blipFill>
          <a:blip r:embed="rId2"/>
          <a:srcRect l="29798" r="12372"/>
          <a:stretch>
            <a:fillRect/>
          </a:stretch>
        </p:blipFill>
        <p:spPr>
          <a:xfrm>
            <a:off x="5120640" y="1"/>
            <a:ext cx="7071360"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spTree>
    <p:extLst>
      <p:ext uri="{BB962C8B-B14F-4D97-AF65-F5344CB8AC3E}">
        <p14:creationId xmlns:p14="http://schemas.microsoft.com/office/powerpoint/2010/main" val="37444797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152EB-01DC-6D79-D060-357E99A2B5C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DBE5447-C11F-9019-4F46-A4B28D53AA5C}"/>
              </a:ext>
            </a:extLst>
          </p:cNvPr>
          <p:cNvSpPr txBox="1"/>
          <p:nvPr/>
        </p:nvSpPr>
        <p:spPr>
          <a:xfrm>
            <a:off x="593888" y="629920"/>
            <a:ext cx="3595678" cy="133083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dirty="0">
                <a:latin typeface="+mj-lt"/>
                <a:ea typeface="+mj-ea"/>
                <a:cs typeface="+mj-cs"/>
              </a:rPr>
              <a:t>It’s not all down to you</a:t>
            </a:r>
          </a:p>
        </p:txBody>
      </p:sp>
      <p:pic>
        <p:nvPicPr>
          <p:cNvPr id="5" name="Picture 4">
            <a:extLst>
              <a:ext uri="{FF2B5EF4-FFF2-40B4-BE49-F238E27FC236}">
                <a16:creationId xmlns:a16="http://schemas.microsoft.com/office/drawing/2014/main" id="{267A1E45-724F-3C40-BAF1-55E26D7A543D}"/>
              </a:ext>
            </a:extLst>
          </p:cNvPr>
          <p:cNvPicPr>
            <a:picLocks noChangeAspect="1"/>
          </p:cNvPicPr>
          <p:nvPr/>
        </p:nvPicPr>
        <p:blipFill>
          <a:blip r:embed="rId2"/>
          <a:srcRect l="29798" r="12372"/>
          <a:stretch>
            <a:fillRect/>
          </a:stretch>
        </p:blipFill>
        <p:spPr>
          <a:xfrm>
            <a:off x="5120640" y="1"/>
            <a:ext cx="7071360"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sp>
        <p:nvSpPr>
          <p:cNvPr id="10" name="TextBox 9">
            <a:extLst>
              <a:ext uri="{FF2B5EF4-FFF2-40B4-BE49-F238E27FC236}">
                <a16:creationId xmlns:a16="http://schemas.microsoft.com/office/drawing/2014/main" id="{10575A51-B6A4-61BF-84A9-03F52514082A}"/>
              </a:ext>
            </a:extLst>
          </p:cNvPr>
          <p:cNvSpPr txBox="1"/>
          <p:nvPr/>
        </p:nvSpPr>
        <p:spPr>
          <a:xfrm>
            <a:off x="593888" y="2369745"/>
            <a:ext cx="3822189" cy="3742762"/>
          </a:xfrm>
          <a:prstGeom prst="rect">
            <a:avLst/>
          </a:prstGeom>
        </p:spPr>
        <p:txBody>
          <a:bodyPr vert="horz" lIns="91440" tIns="45720" rIns="91440" bIns="45720" rtlCol="0">
            <a:normAutofit fontScale="92500" lnSpcReduction="10000"/>
          </a:bodyPr>
          <a:lstStyle/>
          <a:p>
            <a:r>
              <a:rPr lang="en-GB" sz="3200" b="1" dirty="0"/>
              <a:t>Sharing faith isn’t about telling your grandchildren everything they need to know.</a:t>
            </a:r>
          </a:p>
          <a:p>
            <a:endParaRPr lang="en-GB" sz="2000" b="1" dirty="0"/>
          </a:p>
          <a:p>
            <a:r>
              <a:rPr lang="en-GB" sz="3200" b="1" dirty="0"/>
              <a:t>It’s about adding your splashes to their canvas.</a:t>
            </a:r>
            <a:endParaRPr lang="en-GB" sz="5400" dirty="0"/>
          </a:p>
        </p:txBody>
      </p:sp>
    </p:spTree>
    <p:extLst>
      <p:ext uri="{BB962C8B-B14F-4D97-AF65-F5344CB8AC3E}">
        <p14:creationId xmlns:p14="http://schemas.microsoft.com/office/powerpoint/2010/main" val="14229404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B40FA-5803-D4C7-F67E-60AF00EC8D6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8CA2F00-F13D-849F-7066-626557916300}"/>
              </a:ext>
            </a:extLst>
          </p:cNvPr>
          <p:cNvSpPr txBox="1"/>
          <p:nvPr/>
        </p:nvSpPr>
        <p:spPr>
          <a:xfrm>
            <a:off x="593888" y="629920"/>
            <a:ext cx="3595678" cy="133083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dirty="0">
                <a:latin typeface="+mj-lt"/>
                <a:ea typeface="+mj-ea"/>
                <a:cs typeface="+mj-cs"/>
              </a:rPr>
              <a:t>It’s not all down to you</a:t>
            </a:r>
          </a:p>
        </p:txBody>
      </p:sp>
      <p:pic>
        <p:nvPicPr>
          <p:cNvPr id="5" name="Picture 4">
            <a:extLst>
              <a:ext uri="{FF2B5EF4-FFF2-40B4-BE49-F238E27FC236}">
                <a16:creationId xmlns:a16="http://schemas.microsoft.com/office/drawing/2014/main" id="{D0C3E368-3146-F7E9-7CC2-62E23EA90C9B}"/>
              </a:ext>
            </a:extLst>
          </p:cNvPr>
          <p:cNvPicPr>
            <a:picLocks noChangeAspect="1"/>
          </p:cNvPicPr>
          <p:nvPr/>
        </p:nvPicPr>
        <p:blipFill>
          <a:blip r:embed="rId2"/>
          <a:srcRect l="29798" r="12372"/>
          <a:stretch>
            <a:fillRect/>
          </a:stretch>
        </p:blipFill>
        <p:spPr>
          <a:xfrm>
            <a:off x="5120640" y="1"/>
            <a:ext cx="7071360"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sp>
        <p:nvSpPr>
          <p:cNvPr id="3" name="TextBox 2">
            <a:extLst>
              <a:ext uri="{FF2B5EF4-FFF2-40B4-BE49-F238E27FC236}">
                <a16:creationId xmlns:a16="http://schemas.microsoft.com/office/drawing/2014/main" id="{BB564C85-B807-D25C-C38C-08EC6ECEEFE5}"/>
              </a:ext>
            </a:extLst>
          </p:cNvPr>
          <p:cNvSpPr txBox="1"/>
          <p:nvPr/>
        </p:nvSpPr>
        <p:spPr>
          <a:xfrm>
            <a:off x="593888" y="2281801"/>
            <a:ext cx="3822189" cy="3742762"/>
          </a:xfrm>
          <a:prstGeom prst="rect">
            <a:avLst/>
          </a:prstGeom>
        </p:spPr>
        <p:txBody>
          <a:bodyPr vert="horz" lIns="91440" tIns="45720" rIns="91440" bIns="45720" rtlCol="0">
            <a:normAutofit/>
          </a:bodyPr>
          <a:lstStyle/>
          <a:p>
            <a:pPr>
              <a:lnSpc>
                <a:spcPct val="90000"/>
              </a:lnSpc>
              <a:spcAft>
                <a:spcPts val="600"/>
              </a:spcAft>
            </a:pPr>
            <a:r>
              <a:rPr lang="en-US" sz="3000" b="1" dirty="0"/>
              <a:t>You can only do what you can do – but God’s on the case.</a:t>
            </a:r>
          </a:p>
          <a:p>
            <a:pPr indent="-228600">
              <a:lnSpc>
                <a:spcPct val="90000"/>
              </a:lnSpc>
              <a:spcAft>
                <a:spcPts val="600"/>
              </a:spcAft>
              <a:buFont typeface="Arial" panose="020B0604020202020204" pitchFamily="34" charset="0"/>
              <a:buChar char="•"/>
            </a:pPr>
            <a:endParaRPr lang="en-US" sz="2000" b="1" dirty="0"/>
          </a:p>
          <a:p>
            <a:pPr>
              <a:lnSpc>
                <a:spcPct val="90000"/>
              </a:lnSpc>
              <a:spcAft>
                <a:spcPts val="600"/>
              </a:spcAft>
            </a:pPr>
            <a:r>
              <a:rPr lang="en-US" sz="3000" b="1" dirty="0"/>
              <a:t>Remember the poppies!</a:t>
            </a:r>
            <a:endParaRPr lang="en-US" sz="3000" dirty="0"/>
          </a:p>
        </p:txBody>
      </p:sp>
    </p:spTree>
    <p:extLst>
      <p:ext uri="{BB962C8B-B14F-4D97-AF65-F5344CB8AC3E}">
        <p14:creationId xmlns:p14="http://schemas.microsoft.com/office/powerpoint/2010/main" val="1751238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4"/>
        </a:solidFill>
        <a:effectLst/>
      </p:bgPr>
    </p:bg>
    <p:spTree>
      <p:nvGrpSpPr>
        <p:cNvPr id="1" name=""/>
        <p:cNvGrpSpPr/>
        <p:nvPr/>
      </p:nvGrpSpPr>
      <p:grpSpPr>
        <a:xfrm>
          <a:off x="0" y="0"/>
          <a:ext cx="0" cy="0"/>
          <a:chOff x="0" y="0"/>
          <a:chExt cx="0" cy="0"/>
        </a:xfrm>
      </p:grpSpPr>
      <p:sp>
        <p:nvSpPr>
          <p:cNvPr id="15" name="Oval 14">
            <a:extLst>
              <a:ext uri="{FF2B5EF4-FFF2-40B4-BE49-F238E27FC236}">
                <a16:creationId xmlns:a16="http://schemas.microsoft.com/office/drawing/2014/main" id="{ED5F9D99-72FB-44CD-8181-96FB9056170F}"/>
              </a:ext>
            </a:extLst>
          </p:cNvPr>
          <p:cNvSpPr>
            <a:spLocks noGrp="1"/>
          </p:cNvSpPr>
          <p:nvPr/>
        </p:nvSpPr>
        <p:spPr>
          <a:xfrm>
            <a:off x="9620250" y="-1619250"/>
            <a:ext cx="4572000" cy="7239000"/>
          </a:xfrm>
          <a:prstGeom prst="ellipse">
            <a:avLst/>
          </a:prstGeom>
          <a:solidFill>
            <a:srgbClr val="D7D7B7"/>
          </a:solidFill>
          <a:ln w="0">
            <a:noFill/>
            <a:prstDash val="solid"/>
          </a:ln>
        </p:spPr>
        <p:txBody>
          <a:bodyPr/>
          <a:lstStyle/>
          <a:p>
            <a:endParaRPr lang="en-US"/>
          </a:p>
        </p:txBody>
      </p:sp>
      <p:sp>
        <p:nvSpPr>
          <p:cNvPr id="2" name="Oval 1">
            <a:extLst>
              <a:ext uri="{FF2B5EF4-FFF2-40B4-BE49-F238E27FC236}">
                <a16:creationId xmlns:a16="http://schemas.microsoft.com/office/drawing/2014/main" id="{B3D40E2F-76C0-43C2-A5EB-9BD9BC8513A0}"/>
              </a:ext>
            </a:extLst>
          </p:cNvPr>
          <p:cNvSpPr>
            <a:spLocks noGrp="1"/>
          </p:cNvSpPr>
          <p:nvPr/>
        </p:nvSpPr>
        <p:spPr>
          <a:xfrm>
            <a:off x="10287000" y="-1047750"/>
            <a:ext cx="3905250" cy="6096000"/>
          </a:xfrm>
          <a:prstGeom prst="ellipse">
            <a:avLst/>
          </a:prstGeom>
          <a:solidFill>
            <a:srgbClr val="F5F1D8"/>
          </a:solidFill>
          <a:ln w="0">
            <a:noFill/>
            <a:prstDash val="solid"/>
          </a:ln>
        </p:spPr>
        <p:txBody>
          <a:bodyPr/>
          <a:lstStyle/>
          <a:p>
            <a:endParaRPr lang="en-US"/>
          </a:p>
        </p:txBody>
      </p:sp>
      <p:sp>
        <p:nvSpPr>
          <p:cNvPr id="3" name="Oval 2">
            <a:extLst>
              <a:ext uri="{FF2B5EF4-FFF2-40B4-BE49-F238E27FC236}">
                <a16:creationId xmlns:a16="http://schemas.microsoft.com/office/drawing/2014/main" id="{7826F671-4F73-478D-8B1F-4883960D417B}"/>
              </a:ext>
            </a:extLst>
          </p:cNvPr>
          <p:cNvSpPr>
            <a:spLocks noGrp="1"/>
          </p:cNvSpPr>
          <p:nvPr/>
        </p:nvSpPr>
        <p:spPr>
          <a:xfrm>
            <a:off x="10763250" y="-190500"/>
            <a:ext cx="2667000" cy="4286250"/>
          </a:xfrm>
          <a:prstGeom prst="ellipse">
            <a:avLst/>
          </a:prstGeom>
          <a:solidFill>
            <a:srgbClr val="E6D1BF"/>
          </a:solidFill>
          <a:ln w="0">
            <a:noFill/>
            <a:prstDash val="solid"/>
          </a:ln>
        </p:spPr>
        <p:txBody>
          <a:bodyPr/>
          <a:lstStyle/>
          <a:p>
            <a:endParaRPr lang="en-US"/>
          </a:p>
        </p:txBody>
      </p:sp>
      <p:sp>
        <p:nvSpPr>
          <p:cNvPr id="4" name="Rectangle 3">
            <a:extLst>
              <a:ext uri="{FF2B5EF4-FFF2-40B4-BE49-F238E27FC236}">
                <a16:creationId xmlns:a16="http://schemas.microsoft.com/office/drawing/2014/main" id="{C7C52DAE-98C6-44D0-946F-F339FBCF8F8A}"/>
              </a:ext>
            </a:extLst>
          </p:cNvPr>
          <p:cNvSpPr>
            <a:spLocks noGrp="1"/>
          </p:cNvSpPr>
          <p:nvPr/>
        </p:nvSpPr>
        <p:spPr>
          <a:xfrm>
            <a:off x="685800" y="457200"/>
            <a:ext cx="6667500" cy="247650"/>
          </a:xfrm>
          <a:prstGeom prst="rect">
            <a:avLst/>
          </a:prstGeom>
          <a:noFill/>
          <a:ln w="0">
            <a:noFill/>
            <a:prstDash val="solid"/>
          </a:ln>
        </p:spPr>
        <p:txBody>
          <a:bodyPr wrap="square" lIns="0" tIns="0" rIns="0" bIns="0" anchor="t">
            <a:normAutofit/>
          </a:bodyPr>
          <a:lstStyle/>
          <a:p>
            <a:pPr algn="l">
              <a:defRPr sz="1350" b="1" i="0">
                <a:solidFill>
                  <a:srgbClr val="B89A16"/>
                </a:solidFill>
                <a:latin typeface="Aptos"/>
                <a:ea typeface="Aptos"/>
                <a:cs typeface="Aptos"/>
              </a:defRPr>
            </a:pPr>
            <a:r>
              <a:rPr lang="en-GB" sz="1350" b="1" i="0" dirty="0">
                <a:solidFill>
                  <a:srgbClr val="B89A16"/>
                </a:solidFill>
                <a:latin typeface="Aptos"/>
                <a:ea typeface="Aptos"/>
                <a:cs typeface="Aptos"/>
              </a:rPr>
              <a:t>TIME FOR REFLECTION</a:t>
            </a:r>
            <a:endParaRPr sz="1350" b="1" i="0" dirty="0">
              <a:solidFill>
                <a:srgbClr val="B89A16"/>
              </a:solidFill>
              <a:latin typeface="Aptos"/>
              <a:ea typeface="Aptos"/>
              <a:cs typeface="Aptos"/>
            </a:endParaRPr>
          </a:p>
        </p:txBody>
      </p:sp>
      <p:sp>
        <p:nvSpPr>
          <p:cNvPr id="5" name="Rectangle 4">
            <a:extLst>
              <a:ext uri="{FF2B5EF4-FFF2-40B4-BE49-F238E27FC236}">
                <a16:creationId xmlns:a16="http://schemas.microsoft.com/office/drawing/2014/main" id="{A74D7AA3-BC08-4721-940A-E61391646613}"/>
              </a:ext>
            </a:extLst>
          </p:cNvPr>
          <p:cNvSpPr>
            <a:spLocks noGrp="1"/>
          </p:cNvSpPr>
          <p:nvPr/>
        </p:nvSpPr>
        <p:spPr>
          <a:xfrm>
            <a:off x="685800" y="3943350"/>
            <a:ext cx="9601200" cy="1905000"/>
          </a:xfrm>
          <a:prstGeom prst="rect">
            <a:avLst/>
          </a:prstGeom>
          <a:noFill/>
          <a:ln w="0">
            <a:noFill/>
            <a:prstDash val="solid"/>
          </a:ln>
        </p:spPr>
        <p:txBody>
          <a:bodyPr wrap="square" lIns="0" tIns="0" rIns="0" bIns="0" anchor="t">
            <a:normAutofit/>
          </a:bodyPr>
          <a:lstStyle/>
          <a:p>
            <a:pPr algn="l">
              <a:defRPr sz="3750" b="1" i="0">
                <a:solidFill>
                  <a:srgbClr val="4A4F2A"/>
                </a:solidFill>
                <a:latin typeface="Aptos Display"/>
                <a:ea typeface="Aptos Display"/>
                <a:cs typeface="Aptos Display"/>
              </a:defRPr>
            </a:pPr>
            <a:r>
              <a:rPr lang="en-GB" sz="3750" b="1" i="0" dirty="0">
                <a:solidFill>
                  <a:srgbClr val="4A4F2A"/>
                </a:solidFill>
                <a:latin typeface="Aptos Display"/>
                <a:ea typeface="Aptos Display"/>
                <a:cs typeface="Aptos Display"/>
              </a:rPr>
              <a:t>What would yo</a:t>
            </a:r>
            <a:r>
              <a:rPr lang="en-GB" sz="3750" b="1" dirty="0">
                <a:solidFill>
                  <a:srgbClr val="4A4F2A"/>
                </a:solidFill>
                <a:latin typeface="Aptos Display"/>
                <a:ea typeface="Aptos Display"/>
                <a:cs typeface="Aptos Display"/>
              </a:rPr>
              <a:t>u</a:t>
            </a:r>
            <a:r>
              <a:rPr lang="en-GB" sz="3750" b="1" i="0" dirty="0">
                <a:solidFill>
                  <a:srgbClr val="4A4F2A"/>
                </a:solidFill>
                <a:latin typeface="Aptos Display"/>
                <a:ea typeface="Aptos Display"/>
                <a:cs typeface="Aptos Display"/>
              </a:rPr>
              <a:t> say to </a:t>
            </a:r>
          </a:p>
          <a:p>
            <a:pPr algn="l">
              <a:defRPr sz="3750" b="1" i="0">
                <a:solidFill>
                  <a:srgbClr val="4A4F2A"/>
                </a:solidFill>
                <a:latin typeface="Aptos Display"/>
                <a:ea typeface="Aptos Display"/>
                <a:cs typeface="Aptos Display"/>
              </a:defRPr>
            </a:pPr>
            <a:r>
              <a:rPr lang="en-GB" sz="3750" b="1" i="0" dirty="0">
                <a:solidFill>
                  <a:srgbClr val="4A4F2A"/>
                </a:solidFill>
                <a:latin typeface="Aptos Display"/>
                <a:ea typeface="Aptos Display"/>
                <a:cs typeface="Aptos Display"/>
              </a:rPr>
              <a:t>another grandparent to encourage them</a:t>
            </a:r>
            <a:r>
              <a:rPr lang="en-GB" sz="3750" b="1" dirty="0">
                <a:solidFill>
                  <a:srgbClr val="4A4F2A"/>
                </a:solidFill>
                <a:latin typeface="Aptos Display"/>
                <a:ea typeface="Aptos Display"/>
                <a:cs typeface="Aptos Display"/>
              </a:rPr>
              <a:t>?</a:t>
            </a:r>
            <a:endParaRPr sz="3750" b="1" i="0" dirty="0">
              <a:solidFill>
                <a:srgbClr val="4A4F2A"/>
              </a:solidFill>
              <a:latin typeface="Aptos Display"/>
              <a:ea typeface="Aptos Display"/>
              <a:cs typeface="Aptos Display"/>
            </a:endParaRPr>
          </a:p>
        </p:txBody>
      </p:sp>
      <p:sp>
        <p:nvSpPr>
          <p:cNvPr id="6" name="Straight Connector 5">
            <a:extLst>
              <a:ext uri="{FF2B5EF4-FFF2-40B4-BE49-F238E27FC236}">
                <a16:creationId xmlns:a16="http://schemas.microsoft.com/office/drawing/2014/main" id="{21A50C2F-5EB9-43C2-9D49-895226075857}"/>
              </a:ext>
            </a:extLst>
          </p:cNvPr>
          <p:cNvSpPr>
            <a:spLocks noGrp="1"/>
          </p:cNvSpPr>
          <p:nvPr/>
        </p:nvSpPr>
        <p:spPr>
          <a:xfrm>
            <a:off x="685800" y="1600200"/>
            <a:ext cx="666750" cy="0"/>
          </a:xfrm>
          <a:prstGeom prst="line">
            <a:avLst/>
          </a:prstGeom>
          <a:noFill/>
          <a:ln w="38100">
            <a:solidFill>
              <a:srgbClr val="B89A16"/>
            </a:solidFill>
            <a:prstDash val="solid"/>
          </a:ln>
        </p:spPr>
        <p:txBody>
          <a:bodyPr/>
          <a:lstStyle/>
          <a:p>
            <a:endParaRPr lang="en-US"/>
          </a:p>
        </p:txBody>
      </p:sp>
      <p:sp>
        <p:nvSpPr>
          <p:cNvPr id="7" name="Rectangle 6">
            <a:extLst>
              <a:ext uri="{FF2B5EF4-FFF2-40B4-BE49-F238E27FC236}">
                <a16:creationId xmlns:a16="http://schemas.microsoft.com/office/drawing/2014/main" id="{304851FE-8AB2-402A-AB1C-92803D513492}"/>
              </a:ext>
            </a:extLst>
          </p:cNvPr>
          <p:cNvSpPr>
            <a:spLocks noGrp="1"/>
          </p:cNvSpPr>
          <p:nvPr/>
        </p:nvSpPr>
        <p:spPr>
          <a:xfrm>
            <a:off x="11144250" y="476250"/>
            <a:ext cx="381000" cy="228600"/>
          </a:xfrm>
          <a:prstGeom prst="rect">
            <a:avLst/>
          </a:prstGeom>
          <a:noFill/>
          <a:ln w="0">
            <a:noFill/>
            <a:prstDash val="solid"/>
          </a:ln>
        </p:spPr>
        <p:txBody>
          <a:bodyPr wrap="square" lIns="0" tIns="0" rIns="0" bIns="0" anchor="t">
            <a:normAutofit/>
          </a:bodyPr>
          <a:lstStyle/>
          <a:p>
            <a:pPr algn="r">
              <a:defRPr sz="1200" b="1" i="0">
                <a:solidFill>
                  <a:srgbClr val="7F824A"/>
                </a:solidFill>
                <a:latin typeface="Aptos"/>
                <a:ea typeface="Aptos"/>
                <a:cs typeface="Aptos"/>
              </a:defRPr>
            </a:pPr>
            <a:r>
              <a:rPr sz="1200" b="1" i="0">
                <a:solidFill>
                  <a:srgbClr val="7F824A"/>
                </a:solidFill>
                <a:latin typeface="Aptos"/>
                <a:ea typeface="Aptos"/>
                <a:cs typeface="Aptos"/>
              </a:rPr>
              <a:t>07</a:t>
            </a:r>
          </a:p>
        </p:txBody>
      </p:sp>
      <p:sp>
        <p:nvSpPr>
          <p:cNvPr id="12" name="Straight Connector 11">
            <a:extLst>
              <a:ext uri="{FF2B5EF4-FFF2-40B4-BE49-F238E27FC236}">
                <a16:creationId xmlns:a16="http://schemas.microsoft.com/office/drawing/2014/main" id="{B7F0C619-1F5B-46FD-B322-686851053203}"/>
              </a:ext>
            </a:extLst>
          </p:cNvPr>
          <p:cNvSpPr>
            <a:spLocks noGrp="1"/>
          </p:cNvSpPr>
          <p:nvPr/>
        </p:nvSpPr>
        <p:spPr>
          <a:xfrm>
            <a:off x="685800" y="6438900"/>
            <a:ext cx="10820400" cy="0"/>
          </a:xfrm>
          <a:prstGeom prst="line">
            <a:avLst/>
          </a:prstGeom>
          <a:noFill/>
          <a:ln w="9525">
            <a:solidFill>
              <a:srgbClr val="D7D7B7"/>
            </a:solidFill>
            <a:prstDash val="solid"/>
          </a:ln>
        </p:spPr>
        <p:txBody>
          <a:bodyPr/>
          <a:lstStyle/>
          <a:p>
            <a:endParaRPr lang="en-US"/>
          </a:p>
        </p:txBody>
      </p:sp>
      <p:sp>
        <p:nvSpPr>
          <p:cNvPr id="13" name="Rectangle 12">
            <a:extLst>
              <a:ext uri="{FF2B5EF4-FFF2-40B4-BE49-F238E27FC236}">
                <a16:creationId xmlns:a16="http://schemas.microsoft.com/office/drawing/2014/main" id="{221B19E4-E737-40D2-BE0C-C16C47B5D9F8}"/>
              </a:ext>
            </a:extLst>
          </p:cNvPr>
          <p:cNvSpPr>
            <a:spLocks noGrp="1"/>
          </p:cNvSpPr>
          <p:nvPr/>
        </p:nvSpPr>
        <p:spPr>
          <a:xfrm>
            <a:off x="685800" y="6534150"/>
            <a:ext cx="5334000" cy="171450"/>
          </a:xfrm>
          <a:prstGeom prst="rect">
            <a:avLst/>
          </a:prstGeom>
          <a:noFill/>
          <a:ln w="0">
            <a:noFill/>
            <a:prstDash val="solid"/>
          </a:ln>
        </p:spPr>
        <p:txBody>
          <a:bodyPr wrap="square" lIns="0" tIns="0" rIns="0" bIns="0" anchor="t">
            <a:normAutofit/>
          </a:bodyPr>
          <a:lstStyle/>
          <a:p>
            <a:pPr algn="l">
              <a:defRPr sz="900" b="1" i="0">
                <a:solidFill>
                  <a:srgbClr val="747653"/>
                </a:solidFill>
                <a:latin typeface="Aptos"/>
                <a:ea typeface="Aptos"/>
                <a:cs typeface="Aptos"/>
              </a:defRPr>
            </a:pPr>
            <a:r>
              <a:rPr sz="900" b="1" i="0">
                <a:solidFill>
                  <a:srgbClr val="747653"/>
                </a:solidFill>
                <a:latin typeface="Aptos"/>
                <a:ea typeface="Aptos"/>
                <a:cs typeface="Aptos"/>
              </a:rPr>
              <a:t>THE NATIONAL CHRISTIAN GRANDPARENTS CONFERENCE</a:t>
            </a:r>
          </a:p>
        </p:txBody>
      </p:sp>
      <p:sp>
        <p:nvSpPr>
          <p:cNvPr id="14" name="Rectangle 13">
            <a:extLst>
              <a:ext uri="{FF2B5EF4-FFF2-40B4-BE49-F238E27FC236}">
                <a16:creationId xmlns:a16="http://schemas.microsoft.com/office/drawing/2014/main" id="{2730BD4A-374B-4D0B-8F4B-5EB9295A81D3}"/>
              </a:ext>
            </a:extLst>
          </p:cNvPr>
          <p:cNvSpPr>
            <a:spLocks noGrp="1"/>
          </p:cNvSpPr>
          <p:nvPr/>
        </p:nvSpPr>
        <p:spPr>
          <a:xfrm>
            <a:off x="9525000" y="6534150"/>
            <a:ext cx="1981200" cy="171450"/>
          </a:xfrm>
          <a:prstGeom prst="rect">
            <a:avLst/>
          </a:prstGeom>
          <a:noFill/>
          <a:ln w="0">
            <a:noFill/>
            <a:prstDash val="solid"/>
          </a:ln>
        </p:spPr>
        <p:txBody>
          <a:bodyPr wrap="square" lIns="0" tIns="0" rIns="0" bIns="0" anchor="t">
            <a:normAutofit/>
          </a:bodyPr>
          <a:lstStyle/>
          <a:p>
            <a:pPr algn="r">
              <a:defRPr sz="900" b="1" i="0">
                <a:solidFill>
                  <a:srgbClr val="747653"/>
                </a:solidFill>
                <a:latin typeface="Aptos"/>
                <a:ea typeface="Aptos"/>
                <a:cs typeface="Aptos"/>
              </a:defRPr>
            </a:pPr>
            <a:r>
              <a:rPr sz="900" b="1" i="0">
                <a:solidFill>
                  <a:srgbClr val="747653"/>
                </a:solidFill>
                <a:latin typeface="Aptos"/>
                <a:ea typeface="Aptos"/>
                <a:cs typeface="Aptos"/>
              </a:rPr>
              <a:t>NCGC 2026  •  07</a:t>
            </a:r>
          </a:p>
        </p:txBody>
      </p:sp>
      <p:sp>
        <p:nvSpPr>
          <p:cNvPr id="17" name="Rectangle 16">
            <a:extLst>
              <a:ext uri="{FF2B5EF4-FFF2-40B4-BE49-F238E27FC236}">
                <a16:creationId xmlns:a16="http://schemas.microsoft.com/office/drawing/2014/main" id="{0EB773EA-7A89-F9AC-F21E-81BDB18671F4}"/>
              </a:ext>
            </a:extLst>
          </p:cNvPr>
          <p:cNvSpPr>
            <a:spLocks noGrp="1"/>
          </p:cNvSpPr>
          <p:nvPr/>
        </p:nvSpPr>
        <p:spPr>
          <a:xfrm>
            <a:off x="685800" y="1990725"/>
            <a:ext cx="7524750" cy="666750"/>
          </a:xfrm>
          <a:prstGeom prst="rect">
            <a:avLst/>
          </a:prstGeom>
          <a:noFill/>
          <a:ln w="0">
            <a:noFill/>
            <a:prstDash val="solid"/>
          </a:ln>
        </p:spPr>
        <p:txBody>
          <a:bodyPr wrap="square" lIns="0" tIns="0" rIns="0" bIns="0" anchor="t">
            <a:normAutofit/>
          </a:bodyPr>
          <a:lstStyle/>
          <a:p>
            <a:pPr algn="l">
              <a:defRPr sz="3750" b="1" i="0">
                <a:solidFill>
                  <a:srgbClr val="4A4F2A"/>
                </a:solidFill>
                <a:latin typeface="Aptos Display"/>
                <a:ea typeface="Aptos Display"/>
                <a:cs typeface="Aptos Display"/>
              </a:defRPr>
            </a:pPr>
            <a:r>
              <a:rPr lang="en-GB" sz="3750" b="1" i="0" dirty="0">
                <a:solidFill>
                  <a:srgbClr val="4A4F2A"/>
                </a:solidFill>
                <a:latin typeface="Aptos Display"/>
                <a:ea typeface="Aptos Display"/>
                <a:cs typeface="Aptos Display"/>
              </a:rPr>
              <a:t>What do you want to remember</a:t>
            </a:r>
            <a:r>
              <a:rPr lang="en-GB" sz="3750" b="1" dirty="0">
                <a:solidFill>
                  <a:srgbClr val="4A4F2A"/>
                </a:solidFill>
                <a:latin typeface="Aptos Display"/>
                <a:ea typeface="Aptos Display"/>
                <a:cs typeface="Aptos Display"/>
              </a:rPr>
              <a:t>?</a:t>
            </a:r>
            <a:endParaRPr sz="3750" b="1" i="0" dirty="0">
              <a:solidFill>
                <a:srgbClr val="4A4F2A"/>
              </a:solidFill>
              <a:latin typeface="Aptos Display"/>
              <a:ea typeface="Aptos Display"/>
              <a:cs typeface="Aptos Display"/>
            </a:endParaRPr>
          </a:p>
        </p:txBody>
      </p:sp>
    </p:spTree>
    <p:extLst>
      <p:ext uri="{BB962C8B-B14F-4D97-AF65-F5344CB8AC3E}">
        <p14:creationId xmlns:p14="http://schemas.microsoft.com/office/powerpoint/2010/main" val="3625180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4"/>
        </a:solidFill>
        <a:effectLst/>
      </p:bgPr>
    </p:bg>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D92C6C82-113F-4981-B6F0-1C34EEA24F83}"/>
              </a:ext>
            </a:extLst>
          </p:cNvPr>
          <p:cNvSpPr>
            <a:spLocks noGrp="1"/>
          </p:cNvSpPr>
          <p:nvPr/>
        </p:nvSpPr>
        <p:spPr>
          <a:xfrm>
            <a:off x="-2857500" y="3048000"/>
            <a:ext cx="5619750" cy="5619750"/>
          </a:xfrm>
          <a:prstGeom prst="ellipse">
            <a:avLst/>
          </a:prstGeom>
          <a:solidFill>
            <a:srgbClr val="D7D7B7"/>
          </a:solidFill>
          <a:ln w="0">
            <a:noFill/>
            <a:prstDash val="solid"/>
          </a:ln>
        </p:spPr>
        <p:txBody>
          <a:bodyPr/>
          <a:lstStyle/>
          <a:p>
            <a:endParaRPr lang="en-US"/>
          </a:p>
        </p:txBody>
      </p:sp>
      <p:sp>
        <p:nvSpPr>
          <p:cNvPr id="2" name="Oval 1">
            <a:extLst>
              <a:ext uri="{FF2B5EF4-FFF2-40B4-BE49-F238E27FC236}">
                <a16:creationId xmlns:a16="http://schemas.microsoft.com/office/drawing/2014/main" id="{54F8A301-9DE9-4DFD-8F2B-71624449431F}"/>
              </a:ext>
            </a:extLst>
          </p:cNvPr>
          <p:cNvSpPr>
            <a:spLocks noGrp="1"/>
          </p:cNvSpPr>
          <p:nvPr/>
        </p:nvSpPr>
        <p:spPr>
          <a:xfrm>
            <a:off x="-2381250" y="3524250"/>
            <a:ext cx="4476750" cy="4476750"/>
          </a:xfrm>
          <a:prstGeom prst="ellipse">
            <a:avLst/>
          </a:prstGeom>
          <a:solidFill>
            <a:srgbClr val="F5F1D8"/>
          </a:solidFill>
          <a:ln w="0">
            <a:noFill/>
            <a:prstDash val="solid"/>
          </a:ln>
        </p:spPr>
        <p:txBody>
          <a:bodyPr/>
          <a:lstStyle/>
          <a:p>
            <a:endParaRPr lang="en-US"/>
          </a:p>
        </p:txBody>
      </p:sp>
      <p:sp>
        <p:nvSpPr>
          <p:cNvPr id="3" name="Oval 2">
            <a:extLst>
              <a:ext uri="{FF2B5EF4-FFF2-40B4-BE49-F238E27FC236}">
                <a16:creationId xmlns:a16="http://schemas.microsoft.com/office/drawing/2014/main" id="{7E4D159C-3094-444E-A510-B084DC30E1A4}"/>
              </a:ext>
            </a:extLst>
          </p:cNvPr>
          <p:cNvSpPr>
            <a:spLocks noGrp="1"/>
          </p:cNvSpPr>
          <p:nvPr/>
        </p:nvSpPr>
        <p:spPr>
          <a:xfrm>
            <a:off x="-1809750" y="4095750"/>
            <a:ext cx="3048000" cy="3048000"/>
          </a:xfrm>
          <a:prstGeom prst="ellipse">
            <a:avLst/>
          </a:prstGeom>
          <a:solidFill>
            <a:srgbClr val="E6D1BF"/>
          </a:solidFill>
          <a:ln w="0">
            <a:noFill/>
            <a:prstDash val="solid"/>
          </a:ln>
        </p:spPr>
        <p:txBody>
          <a:bodyPr/>
          <a:lstStyle/>
          <a:p>
            <a:endParaRPr lang="en-US"/>
          </a:p>
        </p:txBody>
      </p:sp>
      <p:sp>
        <p:nvSpPr>
          <p:cNvPr id="13" name="Straight Connector 12">
            <a:extLst>
              <a:ext uri="{FF2B5EF4-FFF2-40B4-BE49-F238E27FC236}">
                <a16:creationId xmlns:a16="http://schemas.microsoft.com/office/drawing/2014/main" id="{B8FFF86F-8F27-4F87-A42F-EF05674012A0}"/>
              </a:ext>
            </a:extLst>
          </p:cNvPr>
          <p:cNvSpPr>
            <a:spLocks noGrp="1"/>
          </p:cNvSpPr>
          <p:nvPr/>
        </p:nvSpPr>
        <p:spPr>
          <a:xfrm>
            <a:off x="685800" y="6438900"/>
            <a:ext cx="10820400" cy="0"/>
          </a:xfrm>
          <a:prstGeom prst="line">
            <a:avLst/>
          </a:prstGeom>
          <a:noFill/>
          <a:ln w="9525">
            <a:solidFill>
              <a:srgbClr val="D7D7B7"/>
            </a:solidFill>
            <a:prstDash val="solid"/>
          </a:ln>
        </p:spPr>
        <p:txBody>
          <a:bodyPr/>
          <a:lstStyle/>
          <a:p>
            <a:endParaRPr lang="en-US"/>
          </a:p>
        </p:txBody>
      </p:sp>
      <p:sp>
        <p:nvSpPr>
          <p:cNvPr id="14" name="Rectangle 13">
            <a:extLst>
              <a:ext uri="{FF2B5EF4-FFF2-40B4-BE49-F238E27FC236}">
                <a16:creationId xmlns:a16="http://schemas.microsoft.com/office/drawing/2014/main" id="{362B932B-9CA1-4E80-A39A-925B603E23DE}"/>
              </a:ext>
            </a:extLst>
          </p:cNvPr>
          <p:cNvSpPr>
            <a:spLocks noGrp="1"/>
          </p:cNvSpPr>
          <p:nvPr/>
        </p:nvSpPr>
        <p:spPr>
          <a:xfrm>
            <a:off x="685800" y="6534150"/>
            <a:ext cx="5334000" cy="171450"/>
          </a:xfrm>
          <a:prstGeom prst="rect">
            <a:avLst/>
          </a:prstGeom>
          <a:noFill/>
          <a:ln w="0">
            <a:noFill/>
            <a:prstDash val="solid"/>
          </a:ln>
        </p:spPr>
        <p:txBody>
          <a:bodyPr wrap="square" lIns="0" tIns="0" rIns="0" bIns="0" anchor="t">
            <a:normAutofit/>
          </a:bodyPr>
          <a:lstStyle/>
          <a:p>
            <a:pPr algn="l">
              <a:defRPr sz="900" b="1" i="0">
                <a:solidFill>
                  <a:srgbClr val="747653"/>
                </a:solidFill>
                <a:latin typeface="Aptos"/>
                <a:ea typeface="Aptos"/>
                <a:cs typeface="Aptos"/>
              </a:defRPr>
            </a:pPr>
            <a:r>
              <a:rPr sz="900" b="1" i="0">
                <a:solidFill>
                  <a:srgbClr val="747653"/>
                </a:solidFill>
                <a:latin typeface="Aptos"/>
                <a:ea typeface="Aptos"/>
                <a:cs typeface="Aptos"/>
              </a:rPr>
              <a:t>THE NATIONAL CHRISTIAN GRANDPARENTS CONFERENCE</a:t>
            </a:r>
          </a:p>
        </p:txBody>
      </p:sp>
    </p:spTree>
    <p:extLst>
      <p:ext uri="{BB962C8B-B14F-4D97-AF65-F5344CB8AC3E}">
        <p14:creationId xmlns:p14="http://schemas.microsoft.com/office/powerpoint/2010/main" val="19154158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47C50-58F7-6BB0-9826-1365F2481836}"/>
            </a:ext>
          </a:extLst>
        </p:cNvPr>
        <p:cNvGrpSpPr/>
        <p:nvPr/>
      </p:nvGrpSpPr>
      <p:grpSpPr>
        <a:xfrm>
          <a:off x="0" y="0"/>
          <a:ext cx="0" cy="0"/>
          <a:chOff x="0" y="0"/>
          <a:chExt cx="0" cy="0"/>
        </a:xfrm>
      </p:grpSpPr>
      <p:sp>
        <p:nvSpPr>
          <p:cNvPr id="16" name="Oval 15">
            <a:extLst>
              <a:ext uri="{FF2B5EF4-FFF2-40B4-BE49-F238E27FC236}">
                <a16:creationId xmlns:a16="http://schemas.microsoft.com/office/drawing/2014/main" id="{7131EE6D-EF1F-F6F2-1045-64BD89E7A01E}"/>
              </a:ext>
            </a:extLst>
          </p:cNvPr>
          <p:cNvSpPr>
            <a:spLocks noGrp="1"/>
          </p:cNvSpPr>
          <p:nvPr/>
        </p:nvSpPr>
        <p:spPr>
          <a:xfrm>
            <a:off x="-2857500" y="3048000"/>
            <a:ext cx="5619750" cy="5619750"/>
          </a:xfrm>
          <a:prstGeom prst="ellipse">
            <a:avLst/>
          </a:prstGeom>
          <a:solidFill>
            <a:srgbClr val="D7D7B7"/>
          </a:solidFill>
          <a:ln w="0">
            <a:noFill/>
            <a:prstDash val="solid"/>
          </a:ln>
        </p:spPr>
        <p:txBody>
          <a:bodyPr/>
          <a:lstStyle/>
          <a:p>
            <a:endParaRPr lang="en-US"/>
          </a:p>
        </p:txBody>
      </p:sp>
      <p:sp>
        <p:nvSpPr>
          <p:cNvPr id="2" name="Oval 1">
            <a:extLst>
              <a:ext uri="{FF2B5EF4-FFF2-40B4-BE49-F238E27FC236}">
                <a16:creationId xmlns:a16="http://schemas.microsoft.com/office/drawing/2014/main" id="{C8E99527-0448-CB6C-719D-F4E22CAB667F}"/>
              </a:ext>
            </a:extLst>
          </p:cNvPr>
          <p:cNvSpPr>
            <a:spLocks noGrp="1"/>
          </p:cNvSpPr>
          <p:nvPr/>
        </p:nvSpPr>
        <p:spPr>
          <a:xfrm>
            <a:off x="-2381250" y="3524250"/>
            <a:ext cx="4476750" cy="4476750"/>
          </a:xfrm>
          <a:prstGeom prst="ellipse">
            <a:avLst/>
          </a:prstGeom>
          <a:solidFill>
            <a:srgbClr val="F5F1D8"/>
          </a:solidFill>
          <a:ln w="0">
            <a:noFill/>
            <a:prstDash val="solid"/>
          </a:ln>
        </p:spPr>
        <p:txBody>
          <a:bodyPr/>
          <a:lstStyle/>
          <a:p>
            <a:endParaRPr lang="en-US"/>
          </a:p>
        </p:txBody>
      </p:sp>
      <p:sp>
        <p:nvSpPr>
          <p:cNvPr id="3" name="Oval 2">
            <a:extLst>
              <a:ext uri="{FF2B5EF4-FFF2-40B4-BE49-F238E27FC236}">
                <a16:creationId xmlns:a16="http://schemas.microsoft.com/office/drawing/2014/main" id="{61CDD2F2-00F4-5620-4547-F6DA0D20C3AE}"/>
              </a:ext>
            </a:extLst>
          </p:cNvPr>
          <p:cNvSpPr>
            <a:spLocks noGrp="1"/>
          </p:cNvSpPr>
          <p:nvPr/>
        </p:nvSpPr>
        <p:spPr>
          <a:xfrm>
            <a:off x="-1809750" y="4095750"/>
            <a:ext cx="3048000" cy="3048000"/>
          </a:xfrm>
          <a:prstGeom prst="ellipse">
            <a:avLst/>
          </a:prstGeom>
          <a:solidFill>
            <a:srgbClr val="E6D1BF"/>
          </a:solidFill>
          <a:ln w="0">
            <a:noFill/>
            <a:prstDash val="solid"/>
          </a:ln>
        </p:spPr>
        <p:txBody>
          <a:bodyPr/>
          <a:lstStyle/>
          <a:p>
            <a:endParaRPr lang="en-US"/>
          </a:p>
        </p:txBody>
      </p:sp>
      <p:sp>
        <p:nvSpPr>
          <p:cNvPr id="13" name="Straight Connector 12">
            <a:extLst>
              <a:ext uri="{FF2B5EF4-FFF2-40B4-BE49-F238E27FC236}">
                <a16:creationId xmlns:a16="http://schemas.microsoft.com/office/drawing/2014/main" id="{A49EE185-2C0C-EF22-19FA-B39B62E10148}"/>
              </a:ext>
            </a:extLst>
          </p:cNvPr>
          <p:cNvSpPr>
            <a:spLocks noGrp="1"/>
          </p:cNvSpPr>
          <p:nvPr/>
        </p:nvSpPr>
        <p:spPr>
          <a:xfrm>
            <a:off x="685800" y="6438900"/>
            <a:ext cx="10820400" cy="0"/>
          </a:xfrm>
          <a:prstGeom prst="line">
            <a:avLst/>
          </a:prstGeom>
          <a:noFill/>
          <a:ln w="9525">
            <a:solidFill>
              <a:srgbClr val="D7D7B7"/>
            </a:solidFill>
            <a:prstDash val="solid"/>
          </a:ln>
        </p:spPr>
        <p:txBody>
          <a:bodyPr/>
          <a:lstStyle/>
          <a:p>
            <a:endParaRPr lang="en-US"/>
          </a:p>
        </p:txBody>
      </p:sp>
      <p:sp>
        <p:nvSpPr>
          <p:cNvPr id="14" name="Rectangle 13">
            <a:extLst>
              <a:ext uri="{FF2B5EF4-FFF2-40B4-BE49-F238E27FC236}">
                <a16:creationId xmlns:a16="http://schemas.microsoft.com/office/drawing/2014/main" id="{A6B36943-2BCF-1C77-37F9-CE8FD6F6DB2D}"/>
              </a:ext>
            </a:extLst>
          </p:cNvPr>
          <p:cNvSpPr>
            <a:spLocks noGrp="1"/>
          </p:cNvSpPr>
          <p:nvPr/>
        </p:nvSpPr>
        <p:spPr>
          <a:xfrm>
            <a:off x="685800" y="6534150"/>
            <a:ext cx="5334000" cy="171450"/>
          </a:xfrm>
          <a:prstGeom prst="rect">
            <a:avLst/>
          </a:prstGeom>
          <a:noFill/>
          <a:ln w="0">
            <a:noFill/>
            <a:prstDash val="solid"/>
          </a:ln>
        </p:spPr>
        <p:txBody>
          <a:bodyPr wrap="square" lIns="0" tIns="0" rIns="0" bIns="0" anchor="t">
            <a:normAutofit/>
          </a:bodyPr>
          <a:lstStyle/>
          <a:p>
            <a:pPr algn="l">
              <a:defRPr sz="900" b="1" i="0">
                <a:solidFill>
                  <a:srgbClr val="747653"/>
                </a:solidFill>
                <a:latin typeface="Aptos"/>
                <a:ea typeface="Aptos"/>
                <a:cs typeface="Aptos"/>
              </a:defRPr>
            </a:pPr>
            <a:r>
              <a:rPr sz="900" b="1" i="0">
                <a:solidFill>
                  <a:srgbClr val="747653"/>
                </a:solidFill>
                <a:latin typeface="Aptos"/>
                <a:ea typeface="Aptos"/>
                <a:cs typeface="Aptos"/>
              </a:rPr>
              <a:t>THE NATIONAL CHRISTIAN GRANDPARENTS CONFERENCE</a:t>
            </a:r>
          </a:p>
        </p:txBody>
      </p:sp>
      <p:sp>
        <p:nvSpPr>
          <p:cNvPr id="18" name="Rectangle 17">
            <a:extLst>
              <a:ext uri="{FF2B5EF4-FFF2-40B4-BE49-F238E27FC236}">
                <a16:creationId xmlns:a16="http://schemas.microsoft.com/office/drawing/2014/main" id="{78F0690B-8AF5-738A-DCED-0FDDE48061F5}"/>
              </a:ext>
            </a:extLst>
          </p:cNvPr>
          <p:cNvSpPr>
            <a:spLocks noGrp="1"/>
          </p:cNvSpPr>
          <p:nvPr/>
        </p:nvSpPr>
        <p:spPr>
          <a:xfrm>
            <a:off x="4605464" y="2095500"/>
            <a:ext cx="5619751" cy="1905000"/>
          </a:xfrm>
          <a:prstGeom prst="rect">
            <a:avLst/>
          </a:prstGeom>
          <a:noFill/>
          <a:ln w="0">
            <a:noFill/>
            <a:prstDash val="solid"/>
          </a:ln>
        </p:spPr>
        <p:txBody>
          <a:bodyPr wrap="square" lIns="0" tIns="0" rIns="0" bIns="0" anchor="t">
            <a:normAutofit/>
          </a:bodyPr>
          <a:lstStyle/>
          <a:p>
            <a:pPr algn="l">
              <a:defRPr sz="3750" b="1" i="0">
                <a:solidFill>
                  <a:srgbClr val="4A4F2A"/>
                </a:solidFill>
                <a:latin typeface="Aptos Display"/>
                <a:ea typeface="Aptos Display"/>
                <a:cs typeface="Aptos Display"/>
              </a:defRPr>
            </a:pPr>
            <a:r>
              <a:rPr lang="en-GB" sz="3750" b="1" i="0" dirty="0">
                <a:solidFill>
                  <a:srgbClr val="4A4F2A"/>
                </a:solidFill>
                <a:latin typeface="Aptos Display"/>
                <a:ea typeface="Aptos Display"/>
                <a:cs typeface="Aptos Display"/>
              </a:rPr>
              <a:t>Lunch time!</a:t>
            </a:r>
            <a:endParaRPr sz="3750" b="1" i="0" dirty="0">
              <a:solidFill>
                <a:srgbClr val="4A4F2A"/>
              </a:solidFill>
              <a:latin typeface="Aptos Display"/>
              <a:ea typeface="Aptos Display"/>
              <a:cs typeface="Aptos Display"/>
            </a:endParaRPr>
          </a:p>
        </p:txBody>
      </p:sp>
    </p:spTree>
    <p:extLst>
      <p:ext uri="{BB962C8B-B14F-4D97-AF65-F5344CB8AC3E}">
        <p14:creationId xmlns:p14="http://schemas.microsoft.com/office/powerpoint/2010/main" val="157423551"/>
      </p:ext>
    </p:extLst>
  </p:cSld>
  <p:clrMapOvr>
    <a:masterClrMapping/>
  </p:clrMapOvr>
</p:sld>
</file>

<file path=ppt/theme/theme1.xml><?xml version="1.0" encoding="utf-8"?>
<a:theme xmlns:a="http://schemas.openxmlformats.org/drawingml/2006/main" name="Connected 2026">
  <a:themeElements>
    <a:clrScheme name="Connected 2026">
      <a:dk1>
        <a:srgbClr val="000000"/>
      </a:dk1>
      <a:lt1>
        <a:srgbClr val="FFFFFF"/>
      </a:lt1>
      <a:dk2>
        <a:srgbClr val="4A4F2A"/>
      </a:dk2>
      <a:lt2>
        <a:srgbClr val="D7D7B7"/>
      </a:lt2>
      <a:accent1>
        <a:srgbClr val="B89A16"/>
      </a:accent1>
      <a:accent2>
        <a:srgbClr val="7F824A"/>
      </a:accent2>
      <a:accent3>
        <a:srgbClr val="D7D7B7"/>
      </a:accent3>
      <a:accent4>
        <a:srgbClr val="E6D1BF"/>
      </a:accent4>
      <a:accent5>
        <a:srgbClr val="9B6B55"/>
      </a:accent5>
      <a:accent6>
        <a:srgbClr val="6D7C63"/>
      </a:accent6>
      <a:hlink>
        <a:srgbClr val="B89A16"/>
      </a:hlink>
      <a:folHlink>
        <a:srgbClr val="7F824A"/>
      </a:folHlink>
    </a:clrScheme>
    <a:fontScheme name="Office">
      <a:majorFont>
        <a:latin typeface="Calibri Light"/>
        <a:ea typeface="Calibri Light"/>
        <a:cs typeface="Calibri Light"/>
      </a:majorFont>
      <a:minorFont>
        <a:latin typeface="Calibri"/>
        <a:ea typeface="Calibri"/>
        <a:cs typeface="Calibri"/>
      </a:minorFont>
    </a:fontScheme>
    <a:fmtScheme name="Connected 2026">
      <a:fillStyleLst>
        <a:solidFill>
          <a:schemeClr val="phClr"/>
        </a:solidFill>
        <a:solidFill>
          <a:schemeClr val="dk1"/>
        </a:solidFill>
        <a:solidFill>
          <a:schemeClr val="accent1"/>
        </a:soli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054ed372-075b-4d6d-8c23-f0cc7031b096}" enabled="0" method="" siteId="{054ed372-075b-4d6d-8c23-f0cc7031b096}" removed="1"/>
</clbl:labelList>
</file>

<file path=docProps/app.xml><?xml version="1.0" encoding="utf-8"?>
<Properties xmlns="http://schemas.openxmlformats.org/officeDocument/2006/extended-properties" xmlns:vt="http://schemas.openxmlformats.org/officeDocument/2006/docPropsVTypes">
  <TotalTime>1745</TotalTime>
  <Words>1571</Words>
  <Application>Microsoft Office PowerPoint</Application>
  <PresentationFormat>Widescreen</PresentationFormat>
  <Paragraphs>175</Paragraphs>
  <Slides>33</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Aptos</vt:lpstr>
      <vt:lpstr>Aptos Display</vt:lpstr>
      <vt:lpstr>Arial</vt:lpstr>
      <vt:lpstr>Calibri</vt:lpstr>
      <vt:lpstr>Calibri Light</vt:lpstr>
      <vt:lpstr>Segoe UI</vt:lpstr>
      <vt:lpstr>Source Sans Pro</vt:lpstr>
      <vt:lpstr>Connected 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Olly Goldenberg</dc:creator>
  <cp:lastModifiedBy>Sarah Holmes</cp:lastModifiedBy>
  <cp:revision>2</cp:revision>
  <dcterms:created xsi:type="dcterms:W3CDTF">2026-09-03T13:54:34Z</dcterms:created>
  <dcterms:modified xsi:type="dcterms:W3CDTF">2026-10-12T09:09:19Z</dcterms:modified>
</cp:coreProperties>
</file>